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18"/>
  </p:notesMasterIdLst>
  <p:sldIdLst>
    <p:sldId id="256" r:id="rId3"/>
    <p:sldId id="271" r:id="rId4"/>
    <p:sldId id="258" r:id="rId5"/>
    <p:sldId id="259" r:id="rId6"/>
    <p:sldId id="286" r:id="rId7"/>
    <p:sldId id="274" r:id="rId8"/>
    <p:sldId id="273" r:id="rId9"/>
    <p:sldId id="281" r:id="rId10"/>
    <p:sldId id="275" r:id="rId11"/>
    <p:sldId id="284" r:id="rId12"/>
    <p:sldId id="278" r:id="rId13"/>
    <p:sldId id="279" r:id="rId14"/>
    <p:sldId id="285" r:id="rId15"/>
    <p:sldId id="280" r:id="rId16"/>
    <p:sldId id="282"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00"/>
    <p:restoredTop sz="94705"/>
  </p:normalViewPr>
  <p:slideViewPr>
    <p:cSldViewPr snapToGrid="0">
      <p:cViewPr varScale="1">
        <p:scale>
          <a:sx n="81" d="100"/>
          <a:sy n="81" d="100"/>
        </p:scale>
        <p:origin x="2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94cbe2c8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g794cbe2c88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53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94cbe2c8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g794cbe2c88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113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Concrete Experience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see, smell, feel, touch, taste and hear it.  </a:t>
            </a:r>
          </a:p>
          <a:p>
            <a:r>
              <a:rPr lang="en-US" sz="1200" b="1" kern="1200" dirty="0">
                <a:solidFill>
                  <a:schemeClr val="tx1"/>
                </a:solidFill>
                <a:effectLst/>
                <a:latin typeface="+mn-lt"/>
                <a:ea typeface="+mn-ea"/>
                <a:cs typeface="+mn-cs"/>
              </a:rPr>
              <a:t>Reflective Observation</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In order to be most effective</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after the experience our next stop is to think about it:</a:t>
            </a:r>
          </a:p>
          <a:p>
            <a:pPr lvl="0"/>
            <a:r>
              <a:rPr lang="en-US" sz="1200" kern="1200" dirty="0">
                <a:solidFill>
                  <a:schemeClr val="tx1"/>
                </a:solidFill>
                <a:effectLst/>
                <a:latin typeface="+mn-lt"/>
                <a:ea typeface="+mn-ea"/>
                <a:cs typeface="+mn-cs"/>
              </a:rPr>
              <a:t>What did I </a:t>
            </a:r>
            <a:r>
              <a:rPr lang="en-US" sz="1200" i="1" kern="1200" dirty="0">
                <a:solidFill>
                  <a:schemeClr val="tx1"/>
                </a:solidFill>
                <a:effectLst/>
                <a:latin typeface="+mn-lt"/>
                <a:ea typeface="+mn-ea"/>
                <a:cs typeface="+mn-cs"/>
              </a:rPr>
              <a:t>see,</a:t>
            </a:r>
            <a:r>
              <a:rPr lang="en-US" sz="1200" kern="1200" dirty="0">
                <a:solidFill>
                  <a:schemeClr val="tx1"/>
                </a:solidFill>
                <a:effectLst/>
                <a:latin typeface="+mn-lt"/>
                <a:ea typeface="+mn-ea"/>
                <a:cs typeface="+mn-cs"/>
              </a:rPr>
              <a:t> what did I </a:t>
            </a:r>
            <a:r>
              <a:rPr lang="en-US" sz="1200" i="1" kern="1200" dirty="0">
                <a:solidFill>
                  <a:schemeClr val="tx1"/>
                </a:solidFill>
                <a:effectLst/>
                <a:latin typeface="+mn-lt"/>
                <a:ea typeface="+mn-ea"/>
                <a:cs typeface="+mn-cs"/>
              </a:rPr>
              <a:t>hear,</a:t>
            </a:r>
            <a:r>
              <a:rPr lang="en-US" sz="1200" kern="1200" dirty="0">
                <a:solidFill>
                  <a:schemeClr val="tx1"/>
                </a:solidFill>
                <a:effectLst/>
                <a:latin typeface="+mn-lt"/>
                <a:ea typeface="+mn-ea"/>
                <a:cs typeface="+mn-cs"/>
              </a:rPr>
              <a:t> and what did I </a:t>
            </a:r>
            <a:r>
              <a:rPr lang="en-US" sz="1200" i="1" kern="1200" dirty="0">
                <a:solidFill>
                  <a:schemeClr val="tx1"/>
                </a:solidFill>
                <a:effectLst/>
                <a:latin typeface="+mn-lt"/>
                <a:ea typeface="+mn-ea"/>
                <a:cs typeface="+mn-cs"/>
              </a:rPr>
              <a:t>feel</a:t>
            </a:r>
            <a:r>
              <a:rPr lang="en-US" sz="1200" kern="1200" dirty="0">
                <a:solidFill>
                  <a:schemeClr val="tx1"/>
                </a:solidFill>
                <a:effectLst/>
                <a:latin typeface="+mn-lt"/>
                <a:ea typeface="+mn-ea"/>
                <a:cs typeface="+mn-cs"/>
              </a:rPr>
              <a:t>? We use that time for reflection and solitary activity. </a:t>
            </a:r>
          </a:p>
          <a:p>
            <a:r>
              <a:rPr lang="en-US" sz="1200" b="1" kern="1200" dirty="0">
                <a:solidFill>
                  <a:schemeClr val="tx1"/>
                </a:solidFill>
                <a:effectLst/>
                <a:latin typeface="+mn-lt"/>
                <a:ea typeface="+mn-ea"/>
                <a:cs typeface="+mn-cs"/>
              </a:rPr>
              <a:t>Abstract Conceptualization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Based on our reflection we begin to develop a model in our minds about how the world works based upon what we just experienced. </a:t>
            </a:r>
          </a:p>
          <a:p>
            <a:pPr lvl="0"/>
            <a:r>
              <a:rPr lang="en-US" sz="1200" kern="1200" dirty="0">
                <a:solidFill>
                  <a:schemeClr val="tx1"/>
                </a:solidFill>
                <a:effectLst/>
                <a:latin typeface="+mn-lt"/>
                <a:ea typeface="+mn-ea"/>
                <a:cs typeface="+mn-cs"/>
              </a:rPr>
              <a:t>How it all fits together and connects to other experiences I may have had. </a:t>
            </a:r>
          </a:p>
          <a:p>
            <a:pPr lvl="0"/>
            <a:r>
              <a:rPr lang="en-US" sz="1200" kern="1200" dirty="0">
                <a:solidFill>
                  <a:schemeClr val="tx1"/>
                </a:solidFill>
                <a:effectLst/>
                <a:latin typeface="+mn-lt"/>
                <a:ea typeface="+mn-ea"/>
                <a:cs typeface="+mn-cs"/>
              </a:rPr>
              <a:t>We may think how to best assess the needs of the organization. How will change in one area affect another? What is the best intervention for the needs of this client system? </a:t>
            </a:r>
          </a:p>
          <a:p>
            <a:r>
              <a:rPr lang="en-US" sz="1200" b="1" kern="1200" dirty="0">
                <a:solidFill>
                  <a:schemeClr val="tx1"/>
                </a:solidFill>
                <a:effectLst/>
                <a:latin typeface="+mn-lt"/>
                <a:ea typeface="+mn-ea"/>
                <a:cs typeface="+mn-cs"/>
              </a:rPr>
              <a:t>Active Participation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with all theory, it is not useful until it is put into practice. </a:t>
            </a:r>
          </a:p>
          <a:p>
            <a:pPr lvl="0"/>
            <a:r>
              <a:rPr lang="en-US" sz="1200" kern="1200" dirty="0">
                <a:solidFill>
                  <a:schemeClr val="tx1"/>
                </a:solidFill>
                <a:effectLst/>
                <a:latin typeface="+mn-lt"/>
                <a:ea typeface="+mn-ea"/>
                <a:cs typeface="+mn-cs"/>
              </a:rPr>
              <a:t>So the last stop on the train is Active participation. That is where you jump in and implement it to determine if your theory is right. </a:t>
            </a:r>
          </a:p>
          <a:p>
            <a:endParaRPr lang="en-US" sz="1000" dirty="0"/>
          </a:p>
        </p:txBody>
      </p:sp>
      <p:sp>
        <p:nvSpPr>
          <p:cNvPr id="4" name="Slide Number Placeholder 3"/>
          <p:cNvSpPr>
            <a:spLocks noGrp="1"/>
          </p:cNvSpPr>
          <p:nvPr>
            <p:ph type="sldNum" sz="quarter" idx="10"/>
          </p:nvPr>
        </p:nvSpPr>
        <p:spPr/>
        <p:txBody>
          <a:bodyPr/>
          <a:lstStyle/>
          <a:p>
            <a:fld id="{9A0293C1-E2F4-4DC9-B3FD-EE750F59A63B}" type="slidenum">
              <a:rPr lang="en-US" smtClean="0"/>
              <a:t>5</a:t>
            </a:fld>
            <a:endParaRPr lang="en-US"/>
          </a:p>
        </p:txBody>
      </p:sp>
    </p:spTree>
    <p:extLst>
      <p:ext uri="{BB962C8B-B14F-4D97-AF65-F5344CB8AC3E}">
        <p14:creationId xmlns:p14="http://schemas.microsoft.com/office/powerpoint/2010/main" val="865235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B2F4D"/>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a:stretch/>
        </p:blipFill>
        <p:spPr>
          <a:xfrm>
            <a:off x="1009650" y="681038"/>
            <a:ext cx="7505700" cy="4610100"/>
          </a:xfrm>
          <a:prstGeom prst="rect">
            <a:avLst/>
          </a:prstGeom>
          <a:noFill/>
          <a:ln>
            <a:noFill/>
          </a:ln>
        </p:spPr>
      </p:pic>
      <p:sp>
        <p:nvSpPr>
          <p:cNvPr id="12" name="Google Shape;12;p2"/>
          <p:cNvSpPr txBox="1">
            <a:spLocks noGrp="1"/>
          </p:cNvSpPr>
          <p:nvPr>
            <p:ph type="ctrTitle"/>
          </p:nvPr>
        </p:nvSpPr>
        <p:spPr>
          <a:xfrm>
            <a:off x="5287617" y="1314880"/>
            <a:ext cx="2752512" cy="14044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5287617" y="3490783"/>
            <a:ext cx="2752513" cy="1184583"/>
          </a:xfrm>
          <a:prstGeom prst="rect">
            <a:avLst/>
          </a:prstGeom>
          <a:noFill/>
          <a:ln>
            <a:noFill/>
          </a:ln>
        </p:spPr>
        <p:txBody>
          <a:bodyPr spcFirstLastPara="1" wrap="square" lIns="91425" tIns="45700" rIns="91425" bIns="45700" anchor="t" anchorCtr="0">
            <a:noAutofit/>
          </a:bodyPr>
          <a:lstStyle>
            <a:lvl1pPr lvl="0" algn="l">
              <a:spcBef>
                <a:spcPts val="400"/>
              </a:spcBef>
              <a:spcAft>
                <a:spcPts val="0"/>
              </a:spcAft>
              <a:buClr>
                <a:schemeClr val="lt1"/>
              </a:buClr>
              <a:buSzPts val="2000"/>
              <a:buNone/>
              <a:defRPr sz="2000">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pic>
        <p:nvPicPr>
          <p:cNvPr id="14" name="Google Shape;14;p2"/>
          <p:cNvPicPr preferRelativeResize="0"/>
          <p:nvPr/>
        </p:nvPicPr>
        <p:blipFill rotWithShape="1">
          <a:blip r:embed="rId3">
            <a:alphaModFix/>
          </a:blip>
          <a:srcRect/>
          <a:stretch/>
        </p:blipFill>
        <p:spPr>
          <a:xfrm>
            <a:off x="674675" y="348200"/>
            <a:ext cx="4495801" cy="45520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1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73DC0-70DD-D74D-AF9A-9C444CE4917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CB99F-AFBB-7942-B77A-B91B43B9E4AF}" type="slidenum">
              <a:rPr lang="en-US" smtClean="0"/>
              <a:t>‹#›</a:t>
            </a:fld>
            <a:endParaRPr lang="en-US"/>
          </a:p>
        </p:txBody>
      </p:sp>
    </p:spTree>
    <p:extLst>
      <p:ext uri="{BB962C8B-B14F-4D97-AF65-F5344CB8AC3E}">
        <p14:creationId xmlns:p14="http://schemas.microsoft.com/office/powerpoint/2010/main" val="154814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B2F4D"/>
        </a:solidFill>
        <a:effectLst/>
      </p:bgPr>
    </p:bg>
    <p:spTree>
      <p:nvGrpSpPr>
        <p:cNvPr id="1"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a:stretch/>
        </p:blipFill>
        <p:spPr>
          <a:xfrm>
            <a:off x="1009650" y="681038"/>
            <a:ext cx="7505700" cy="4610100"/>
          </a:xfrm>
          <a:prstGeom prst="rect">
            <a:avLst/>
          </a:prstGeom>
          <a:noFill/>
          <a:ln>
            <a:noFill/>
          </a:ln>
        </p:spPr>
      </p:pic>
      <p:sp>
        <p:nvSpPr>
          <p:cNvPr id="25" name="Google Shape;25;p5"/>
          <p:cNvSpPr txBox="1">
            <a:spLocks noGrp="1"/>
          </p:cNvSpPr>
          <p:nvPr>
            <p:ph type="ctrTitle"/>
          </p:nvPr>
        </p:nvSpPr>
        <p:spPr>
          <a:xfrm>
            <a:off x="5287617" y="1314880"/>
            <a:ext cx="2752512" cy="14044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5"/>
          <p:cNvSpPr txBox="1">
            <a:spLocks noGrp="1"/>
          </p:cNvSpPr>
          <p:nvPr>
            <p:ph type="subTitle" idx="1"/>
          </p:nvPr>
        </p:nvSpPr>
        <p:spPr>
          <a:xfrm>
            <a:off x="5287617" y="3490783"/>
            <a:ext cx="2752513" cy="1184583"/>
          </a:xfrm>
          <a:prstGeom prst="rect">
            <a:avLst/>
          </a:prstGeom>
          <a:noFill/>
          <a:ln>
            <a:noFill/>
          </a:ln>
        </p:spPr>
        <p:txBody>
          <a:bodyPr spcFirstLastPara="1" wrap="square" lIns="91425" tIns="45700" rIns="91425" bIns="45700" anchor="t" anchorCtr="0">
            <a:noAutofit/>
          </a:bodyPr>
          <a:lstStyle>
            <a:lvl1pPr lvl="0" algn="l">
              <a:spcBef>
                <a:spcPts val="400"/>
              </a:spcBef>
              <a:spcAft>
                <a:spcPts val="0"/>
              </a:spcAft>
              <a:buClr>
                <a:schemeClr val="lt1"/>
              </a:buClr>
              <a:buSzPts val="2000"/>
              <a:buNone/>
              <a:defRPr sz="2000">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pic>
        <p:nvPicPr>
          <p:cNvPr id="27" name="Google Shape;27;p5" descr="Sample image 1.jpg"/>
          <p:cNvPicPr preferRelativeResize="0"/>
          <p:nvPr/>
        </p:nvPicPr>
        <p:blipFill rotWithShape="1">
          <a:blip r:embed="rId3">
            <a:alphaModFix/>
          </a:blip>
          <a:srcRect/>
          <a:stretch/>
        </p:blipFill>
        <p:spPr>
          <a:xfrm>
            <a:off x="674675" y="348203"/>
            <a:ext cx="4495800" cy="4495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 name="Google Shape;39;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7" name="Google Shape;47;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 name="Google Shape;8;p1" descr="grey footer box"/>
          <p:cNvSpPr/>
          <p:nvPr/>
        </p:nvSpPr>
        <p:spPr>
          <a:xfrm>
            <a:off x="0" y="5695950"/>
            <a:ext cx="9144000" cy="1162050"/>
          </a:xfrm>
          <a:prstGeom prst="rect">
            <a:avLst/>
          </a:prstGeom>
          <a:solidFill>
            <a:srgbClr val="45556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 name="Google Shape;9;p1"/>
          <p:cNvPicPr preferRelativeResize="0"/>
          <p:nvPr/>
        </p:nvPicPr>
        <p:blipFill rotWithShape="1">
          <a:blip r:embed="rId3">
            <a:alphaModFix/>
          </a:blip>
          <a:srcRect/>
          <a:stretch/>
        </p:blipFill>
        <p:spPr>
          <a:xfrm>
            <a:off x="546100" y="5951690"/>
            <a:ext cx="2914193" cy="638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3" descr="grey footer box"/>
          <p:cNvSpPr/>
          <p:nvPr/>
        </p:nvSpPr>
        <p:spPr>
          <a:xfrm>
            <a:off x="0" y="5695950"/>
            <a:ext cx="9144000" cy="1162050"/>
          </a:xfrm>
          <a:prstGeom prst="rect">
            <a:avLst/>
          </a:prstGeom>
          <a:solidFill>
            <a:srgbClr val="45556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 name="Google Shape;19;p3"/>
          <p:cNvPicPr preferRelativeResize="0"/>
          <p:nvPr/>
        </p:nvPicPr>
        <p:blipFill rotWithShape="1">
          <a:blip r:embed="rId13">
            <a:alphaModFix/>
          </a:blip>
          <a:srcRect/>
          <a:stretch/>
        </p:blipFill>
        <p:spPr>
          <a:xfrm>
            <a:off x="546100" y="5951690"/>
            <a:ext cx="2914194" cy="638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zbw@case.edu" TargetMode="External"/><Relationship Id="rId2" Type="http://schemas.openxmlformats.org/officeDocument/2006/relationships/hyperlink" Target="mailto:mxe@case.edu" TargetMode="External"/><Relationship Id="rId1" Type="http://schemas.openxmlformats.org/officeDocument/2006/relationships/slideLayout" Target="../slideLayouts/slideLayout8.xml"/><Relationship Id="rId4" Type="http://schemas.openxmlformats.org/officeDocument/2006/relationships/image" Target="../media/image28.tiff"/></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5313401" y="1327624"/>
            <a:ext cx="3010800" cy="16571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dirty="0"/>
              <a:t>Teaching with Technology: Developing, Using &amp; Storing Learning Assets</a:t>
            </a:r>
            <a:endParaRPr sz="2400" dirty="0"/>
          </a:p>
        </p:txBody>
      </p:sp>
      <p:sp>
        <p:nvSpPr>
          <p:cNvPr id="63" name="Google Shape;63;p15"/>
          <p:cNvSpPr txBox="1"/>
          <p:nvPr/>
        </p:nvSpPr>
        <p:spPr>
          <a:xfrm>
            <a:off x="5313400" y="3429000"/>
            <a:ext cx="3010800" cy="1657200"/>
          </a:xfrm>
          <a:prstGeom prst="rect">
            <a:avLst/>
          </a:prstGeom>
          <a:noFill/>
          <a:ln>
            <a:noFill/>
          </a:ln>
        </p:spPr>
        <p:txBody>
          <a:bodyPr spcFirstLastPara="1" wrap="square" lIns="91425" tIns="45700" rIns="91425" bIns="45700" anchor="t" anchorCtr="0">
            <a:noAutofit/>
          </a:bodyPr>
          <a:lstStyle/>
          <a:p>
            <a:pPr lvl="0"/>
            <a:r>
              <a:rPr lang="en-US" sz="1800" dirty="0">
                <a:solidFill>
                  <a:schemeClr val="lt1"/>
                </a:solidFill>
              </a:rPr>
              <a:t>Zoe Breen Wood , PhD MSW</a:t>
            </a:r>
          </a:p>
          <a:p>
            <a:pPr lvl="0"/>
            <a:endParaRPr lang="en-US" sz="1800" dirty="0">
              <a:solidFill>
                <a:schemeClr val="lt1"/>
              </a:solidFill>
            </a:endParaRPr>
          </a:p>
          <a:p>
            <a:pPr lvl="0"/>
            <a:r>
              <a:rPr lang="en-US" sz="1800" dirty="0">
                <a:solidFill>
                  <a:schemeClr val="lt1"/>
                </a:solidFill>
              </a:rPr>
              <a:t>Marjorie </a:t>
            </a:r>
            <a:r>
              <a:rPr lang="en-US" sz="1800" dirty="0" err="1">
                <a:solidFill>
                  <a:schemeClr val="lt1"/>
                </a:solidFill>
              </a:rPr>
              <a:t>Edguer</a:t>
            </a:r>
            <a:r>
              <a:rPr lang="en-US" sz="1800" dirty="0">
                <a:solidFill>
                  <a:schemeClr val="lt1"/>
                </a:solidFill>
              </a:rPr>
              <a:t>, PhD, LISW-S</a:t>
            </a:r>
          </a:p>
          <a:p>
            <a:pPr lvl="0"/>
            <a:endParaRPr lang="en-US" sz="1800" dirty="0">
              <a:solidFill>
                <a:schemeClr val="lt1"/>
              </a:solidFill>
            </a:endParaRPr>
          </a:p>
          <a:p>
            <a:pPr lvl="0"/>
            <a:endParaRPr sz="1800"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859E-9B18-8A43-AD19-C1FEB4C4D02A}"/>
              </a:ext>
            </a:extLst>
          </p:cNvPr>
          <p:cNvSpPr>
            <a:spLocks noGrp="1"/>
          </p:cNvSpPr>
          <p:nvPr>
            <p:ph type="title"/>
          </p:nvPr>
        </p:nvSpPr>
        <p:spPr/>
        <p:txBody>
          <a:bodyPr/>
          <a:lstStyle/>
          <a:p>
            <a:r>
              <a:rPr lang="en-US" dirty="0"/>
              <a:t>Revisioning the generalist curriculum</a:t>
            </a:r>
          </a:p>
        </p:txBody>
      </p:sp>
      <p:sp>
        <p:nvSpPr>
          <p:cNvPr id="3" name="Text Placeholder 2">
            <a:extLst>
              <a:ext uri="{FF2B5EF4-FFF2-40B4-BE49-F238E27FC236}">
                <a16:creationId xmlns:a16="http://schemas.microsoft.com/office/drawing/2014/main" id="{528112C8-4995-7447-BC36-74FCEF7946C7}"/>
              </a:ext>
            </a:extLst>
          </p:cNvPr>
          <p:cNvSpPr>
            <a:spLocks noGrp="1"/>
          </p:cNvSpPr>
          <p:nvPr>
            <p:ph type="body" idx="1"/>
          </p:nvPr>
        </p:nvSpPr>
        <p:spPr/>
        <p:txBody>
          <a:bodyPr/>
          <a:lstStyle/>
          <a:p>
            <a:r>
              <a:rPr lang="en-US" dirty="0"/>
              <a:t>Bring the community into the learning space.</a:t>
            </a:r>
          </a:p>
          <a:p>
            <a:endParaRPr lang="en-US" dirty="0"/>
          </a:p>
          <a:p>
            <a:r>
              <a:rPr lang="en-US" dirty="0"/>
              <a:t>More interactive&amp; collaborative space.</a:t>
            </a:r>
          </a:p>
          <a:p>
            <a:endParaRPr lang="en-US" dirty="0"/>
          </a:p>
        </p:txBody>
      </p:sp>
      <p:sp>
        <p:nvSpPr>
          <p:cNvPr id="4" name="Text Placeholder 3">
            <a:extLst>
              <a:ext uri="{FF2B5EF4-FFF2-40B4-BE49-F238E27FC236}">
                <a16:creationId xmlns:a16="http://schemas.microsoft.com/office/drawing/2014/main" id="{AC936A53-A34B-4442-A04A-B8A16F8AB433}"/>
              </a:ext>
            </a:extLst>
          </p:cNvPr>
          <p:cNvSpPr>
            <a:spLocks noGrp="1"/>
          </p:cNvSpPr>
          <p:nvPr>
            <p:ph type="body" idx="2"/>
          </p:nvPr>
        </p:nvSpPr>
        <p:spPr>
          <a:xfrm>
            <a:off x="4648200" y="1600200"/>
            <a:ext cx="4038600" cy="3945577"/>
          </a:xfrm>
        </p:spPr>
        <p:txBody>
          <a:bodyPr/>
          <a:lstStyle/>
          <a:p>
            <a:r>
              <a:rPr lang="en-US" dirty="0"/>
              <a:t>Support learning skills in a low stakes environment</a:t>
            </a:r>
          </a:p>
          <a:p>
            <a:endParaRPr lang="en-US" dirty="0"/>
          </a:p>
        </p:txBody>
      </p:sp>
    </p:spTree>
    <p:extLst>
      <p:ext uri="{BB962C8B-B14F-4D97-AF65-F5344CB8AC3E}">
        <p14:creationId xmlns:p14="http://schemas.microsoft.com/office/powerpoint/2010/main" val="235830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EA04E-5AA1-4F49-9276-5003C57BA95A}"/>
              </a:ext>
            </a:extLst>
          </p:cNvPr>
          <p:cNvSpPr>
            <a:spLocks noGrp="1"/>
          </p:cNvSpPr>
          <p:nvPr>
            <p:ph type="title"/>
          </p:nvPr>
        </p:nvSpPr>
        <p:spPr/>
        <p:txBody>
          <a:bodyPr/>
          <a:lstStyle/>
          <a:p>
            <a:r>
              <a:rPr lang="en-US" dirty="0"/>
              <a:t>Branching Video (using H5P)</a:t>
            </a:r>
          </a:p>
        </p:txBody>
      </p:sp>
      <p:pic>
        <p:nvPicPr>
          <p:cNvPr id="3" name="Picture 2">
            <a:extLst>
              <a:ext uri="{FF2B5EF4-FFF2-40B4-BE49-F238E27FC236}">
                <a16:creationId xmlns:a16="http://schemas.microsoft.com/office/drawing/2014/main" id="{0672F427-9A91-5046-9C8B-DEBD4248648C}"/>
              </a:ext>
            </a:extLst>
          </p:cNvPr>
          <p:cNvPicPr>
            <a:picLocks noChangeAspect="1"/>
          </p:cNvPicPr>
          <p:nvPr/>
        </p:nvPicPr>
        <p:blipFill>
          <a:blip r:embed="rId2"/>
          <a:stretch>
            <a:fillRect/>
          </a:stretch>
        </p:blipFill>
        <p:spPr>
          <a:xfrm>
            <a:off x="1" y="1606537"/>
            <a:ext cx="4288184" cy="2377634"/>
          </a:xfrm>
          <a:prstGeom prst="rect">
            <a:avLst/>
          </a:prstGeom>
        </p:spPr>
      </p:pic>
      <p:pic>
        <p:nvPicPr>
          <p:cNvPr id="5" name="Picture 4">
            <a:extLst>
              <a:ext uri="{FF2B5EF4-FFF2-40B4-BE49-F238E27FC236}">
                <a16:creationId xmlns:a16="http://schemas.microsoft.com/office/drawing/2014/main" id="{D2C314F2-5089-4E44-9092-F619A6D29C8B}"/>
              </a:ext>
            </a:extLst>
          </p:cNvPr>
          <p:cNvPicPr>
            <a:picLocks noChangeAspect="1"/>
          </p:cNvPicPr>
          <p:nvPr/>
        </p:nvPicPr>
        <p:blipFill>
          <a:blip r:embed="rId3"/>
          <a:stretch>
            <a:fillRect/>
          </a:stretch>
        </p:blipFill>
        <p:spPr>
          <a:xfrm>
            <a:off x="4288185" y="2274883"/>
            <a:ext cx="4398615" cy="2950260"/>
          </a:xfrm>
          <a:prstGeom prst="rect">
            <a:avLst/>
          </a:prstGeom>
        </p:spPr>
      </p:pic>
    </p:spTree>
    <p:extLst>
      <p:ext uri="{BB962C8B-B14F-4D97-AF65-F5344CB8AC3E}">
        <p14:creationId xmlns:p14="http://schemas.microsoft.com/office/powerpoint/2010/main" val="123423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F8AF-6532-6145-ACD6-B18DCA463C00}"/>
              </a:ext>
            </a:extLst>
          </p:cNvPr>
          <p:cNvSpPr>
            <a:spLocks noGrp="1"/>
          </p:cNvSpPr>
          <p:nvPr>
            <p:ph type="title"/>
          </p:nvPr>
        </p:nvSpPr>
        <p:spPr/>
        <p:txBody>
          <a:bodyPr/>
          <a:lstStyle/>
          <a:p>
            <a:r>
              <a:rPr lang="en-US" dirty="0"/>
              <a:t>Virtual Reality – Second Life</a:t>
            </a:r>
          </a:p>
        </p:txBody>
      </p:sp>
      <p:pic>
        <p:nvPicPr>
          <p:cNvPr id="6" name="Shape 66">
            <a:extLst>
              <a:ext uri="{FF2B5EF4-FFF2-40B4-BE49-F238E27FC236}">
                <a16:creationId xmlns:a16="http://schemas.microsoft.com/office/drawing/2014/main" id="{68AAFB45-4EB8-6542-8627-F81424865191}"/>
              </a:ext>
            </a:extLst>
          </p:cNvPr>
          <p:cNvPicPr preferRelativeResize="0"/>
          <p:nvPr/>
        </p:nvPicPr>
        <p:blipFill>
          <a:blip r:embed="rId2">
            <a:alphaModFix/>
          </a:blip>
          <a:stretch>
            <a:fillRect/>
          </a:stretch>
        </p:blipFill>
        <p:spPr>
          <a:xfrm>
            <a:off x="238628" y="1417638"/>
            <a:ext cx="4070136" cy="3112798"/>
          </a:xfrm>
          <a:prstGeom prst="rect">
            <a:avLst/>
          </a:prstGeom>
          <a:noFill/>
          <a:ln>
            <a:noFill/>
          </a:ln>
        </p:spPr>
      </p:pic>
      <p:pic>
        <p:nvPicPr>
          <p:cNvPr id="7" name="Shape 85">
            <a:extLst>
              <a:ext uri="{FF2B5EF4-FFF2-40B4-BE49-F238E27FC236}">
                <a16:creationId xmlns:a16="http://schemas.microsoft.com/office/drawing/2014/main" id="{A1AD2B31-2015-7B4B-A138-DA2CEAD91699}"/>
              </a:ext>
            </a:extLst>
          </p:cNvPr>
          <p:cNvPicPr preferRelativeResize="0"/>
          <p:nvPr/>
        </p:nvPicPr>
        <p:blipFill>
          <a:blip r:embed="rId3">
            <a:alphaModFix/>
          </a:blip>
          <a:stretch>
            <a:fillRect/>
          </a:stretch>
        </p:blipFill>
        <p:spPr>
          <a:xfrm>
            <a:off x="4572000" y="2036617"/>
            <a:ext cx="3962400" cy="3394364"/>
          </a:xfrm>
          <a:prstGeom prst="rect">
            <a:avLst/>
          </a:prstGeom>
          <a:noFill/>
          <a:ln>
            <a:noFill/>
          </a:ln>
        </p:spPr>
      </p:pic>
    </p:spTree>
    <p:extLst>
      <p:ext uri="{BB962C8B-B14F-4D97-AF65-F5344CB8AC3E}">
        <p14:creationId xmlns:p14="http://schemas.microsoft.com/office/powerpoint/2010/main" val="313103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47102-B130-9A44-8E3B-312921DD97BF}"/>
              </a:ext>
            </a:extLst>
          </p:cNvPr>
          <p:cNvSpPr>
            <a:spLocks noGrp="1"/>
          </p:cNvSpPr>
          <p:nvPr>
            <p:ph type="title"/>
          </p:nvPr>
        </p:nvSpPr>
        <p:spPr/>
        <p:txBody>
          <a:bodyPr/>
          <a:lstStyle/>
          <a:p>
            <a:r>
              <a:rPr lang="en-US" dirty="0"/>
              <a:t>Learning Apps.</a:t>
            </a:r>
          </a:p>
        </p:txBody>
      </p:sp>
      <p:sp>
        <p:nvSpPr>
          <p:cNvPr id="3" name="Text Placeholder 2">
            <a:extLst>
              <a:ext uri="{FF2B5EF4-FFF2-40B4-BE49-F238E27FC236}">
                <a16:creationId xmlns:a16="http://schemas.microsoft.com/office/drawing/2014/main" id="{3036779F-C383-464A-926E-0594D7F3AAAE}"/>
              </a:ext>
            </a:extLst>
          </p:cNvPr>
          <p:cNvSpPr>
            <a:spLocks noGrp="1"/>
          </p:cNvSpPr>
          <p:nvPr>
            <p:ph type="body" idx="1"/>
          </p:nvPr>
        </p:nvSpPr>
        <p:spPr>
          <a:xfrm>
            <a:off x="457200" y="1417638"/>
            <a:ext cx="4038600" cy="4207307"/>
          </a:xfrm>
        </p:spPr>
        <p:txBody>
          <a:bodyPr/>
          <a:lstStyle/>
          <a:p>
            <a:r>
              <a:rPr lang="en-US" dirty="0"/>
              <a:t>3D brain</a:t>
            </a:r>
          </a:p>
          <a:p>
            <a:r>
              <a:rPr lang="en-US" dirty="0"/>
              <a:t>Child development </a:t>
            </a:r>
          </a:p>
          <a:p>
            <a:pPr marL="50800" indent="0">
              <a:buNone/>
            </a:pPr>
            <a:r>
              <a:rPr lang="en-US" dirty="0"/>
              <a:t>	0-6</a:t>
            </a:r>
          </a:p>
          <a:p>
            <a:r>
              <a:rPr lang="en-US" dirty="0"/>
              <a:t>Medscape</a:t>
            </a:r>
          </a:p>
          <a:p>
            <a:r>
              <a:rPr lang="en-US" dirty="0"/>
              <a:t>Mindfulness coach</a:t>
            </a:r>
          </a:p>
          <a:p>
            <a:r>
              <a:rPr lang="en-US" dirty="0"/>
              <a:t>PTSD coach</a:t>
            </a:r>
          </a:p>
          <a:p>
            <a:r>
              <a:rPr lang="en-US" dirty="0"/>
              <a:t>PTSD family coach</a:t>
            </a:r>
          </a:p>
          <a:p>
            <a:r>
              <a:rPr lang="en-US" dirty="0"/>
              <a:t>Exhale</a:t>
            </a:r>
          </a:p>
          <a:p>
            <a:endParaRPr lang="en-US" dirty="0"/>
          </a:p>
        </p:txBody>
      </p:sp>
      <p:pic>
        <p:nvPicPr>
          <p:cNvPr id="5" name="Picture 4" descr="A picture of the app 3D brain&#10;">
            <a:extLst>
              <a:ext uri="{FF2B5EF4-FFF2-40B4-BE49-F238E27FC236}">
                <a16:creationId xmlns:a16="http://schemas.microsoft.com/office/drawing/2014/main" id="{E04D04EE-D245-438D-B54D-ACB3FC262029}"/>
              </a:ext>
            </a:extLst>
          </p:cNvPr>
          <p:cNvPicPr>
            <a:picLocks noChangeAspect="1"/>
          </p:cNvPicPr>
          <p:nvPr/>
        </p:nvPicPr>
        <p:blipFill>
          <a:blip r:embed="rId2"/>
          <a:stretch>
            <a:fillRect/>
          </a:stretch>
        </p:blipFill>
        <p:spPr>
          <a:xfrm>
            <a:off x="5475019" y="1019263"/>
            <a:ext cx="3301340" cy="2305961"/>
          </a:xfrm>
          <a:prstGeom prst="rect">
            <a:avLst/>
          </a:prstGeom>
        </p:spPr>
      </p:pic>
    </p:spTree>
    <p:extLst>
      <p:ext uri="{BB962C8B-B14F-4D97-AF65-F5344CB8AC3E}">
        <p14:creationId xmlns:p14="http://schemas.microsoft.com/office/powerpoint/2010/main" val="142164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0248-FD62-2943-8A3E-4425CCE7ECFD}"/>
              </a:ext>
            </a:extLst>
          </p:cNvPr>
          <p:cNvSpPr>
            <a:spLocks noGrp="1"/>
          </p:cNvSpPr>
          <p:nvPr>
            <p:ph type="title"/>
          </p:nvPr>
        </p:nvSpPr>
        <p:spPr/>
        <p:txBody>
          <a:bodyPr/>
          <a:lstStyle/>
          <a:p>
            <a:r>
              <a:rPr lang="en-US" sz="2800" dirty="0"/>
              <a:t>Small group discussion</a:t>
            </a:r>
          </a:p>
        </p:txBody>
      </p:sp>
      <p:sp>
        <p:nvSpPr>
          <p:cNvPr id="4" name="Text Placeholder 3">
            <a:extLst>
              <a:ext uri="{FF2B5EF4-FFF2-40B4-BE49-F238E27FC236}">
                <a16:creationId xmlns:a16="http://schemas.microsoft.com/office/drawing/2014/main" id="{FC6CCBDF-5D06-FC4F-AC79-EF2F2C2FB84F}"/>
              </a:ext>
            </a:extLst>
          </p:cNvPr>
          <p:cNvSpPr>
            <a:spLocks noGrp="1"/>
          </p:cNvSpPr>
          <p:nvPr>
            <p:ph type="body" idx="1"/>
          </p:nvPr>
        </p:nvSpPr>
        <p:spPr>
          <a:xfrm>
            <a:off x="3575050" y="273050"/>
            <a:ext cx="5111750" cy="5351895"/>
          </a:xfrm>
        </p:spPr>
        <p:txBody>
          <a:bodyPr/>
          <a:lstStyle/>
          <a:p>
            <a:r>
              <a:rPr lang="en-US" sz="2400" dirty="0">
                <a:solidFill>
                  <a:schemeClr val="tx1"/>
                </a:solidFill>
              </a:rPr>
              <a:t>What digital learning assets do you use now?</a:t>
            </a:r>
          </a:p>
          <a:p>
            <a:endParaRPr lang="en-US" sz="2400" dirty="0">
              <a:solidFill>
                <a:schemeClr val="tx1"/>
              </a:solidFill>
            </a:endParaRPr>
          </a:p>
          <a:p>
            <a:r>
              <a:rPr lang="en-US" sz="2400" dirty="0">
                <a:solidFill>
                  <a:schemeClr val="tx1"/>
                </a:solidFill>
              </a:rPr>
              <a:t>How might digital learning assets enhance your teaching?</a:t>
            </a:r>
            <a:endParaRPr lang="en-US" sz="2400" dirty="0">
              <a:solidFill>
                <a:schemeClr val="tx1"/>
              </a:solidFill>
              <a:cs typeface="Calibri"/>
            </a:endParaRPr>
          </a:p>
          <a:p>
            <a:endParaRPr lang="en-US" sz="2400" dirty="0">
              <a:solidFill>
                <a:schemeClr val="tx1"/>
              </a:solidFill>
              <a:cs typeface="Calibri"/>
            </a:endParaRPr>
          </a:p>
          <a:p>
            <a:r>
              <a:rPr lang="en-US" sz="2400" dirty="0">
                <a:solidFill>
                  <a:schemeClr val="tx1"/>
                </a:solidFill>
              </a:rPr>
              <a:t>What resources would you need? (be sure to check out the </a:t>
            </a:r>
            <a:r>
              <a:rPr lang="en-US" sz="2400" i="1" dirty="0">
                <a:solidFill>
                  <a:schemeClr val="tx1"/>
                </a:solidFill>
              </a:rPr>
              <a:t>Resource </a:t>
            </a:r>
            <a:r>
              <a:rPr lang="en-US" sz="2400" i="1">
                <a:solidFill>
                  <a:schemeClr val="tx1"/>
                </a:solidFill>
              </a:rPr>
              <a:t>List</a:t>
            </a:r>
            <a:r>
              <a:rPr lang="en-US" sz="2400">
                <a:solidFill>
                  <a:schemeClr val="tx1"/>
                </a:solidFill>
              </a:rPr>
              <a:t>)</a:t>
            </a:r>
          </a:p>
          <a:p>
            <a:pPr marL="25400" indent="0">
              <a:buNone/>
            </a:pPr>
            <a:endParaRPr lang="en-US" sz="2400" dirty="0">
              <a:solidFill>
                <a:schemeClr val="tx1"/>
              </a:solidFill>
              <a:cs typeface="Calibri"/>
            </a:endParaRPr>
          </a:p>
          <a:p>
            <a:r>
              <a:rPr lang="en-US" sz="2400" dirty="0">
                <a:solidFill>
                  <a:schemeClr val="tx1"/>
                </a:solidFill>
              </a:rPr>
              <a:t>Identify one strategy you might be able to use in an upcoming class.</a:t>
            </a:r>
            <a:endParaRPr lang="en-US" sz="2400" dirty="0">
              <a:solidFill>
                <a:schemeClr val="tx1"/>
              </a:solidFill>
              <a:cs typeface="Calibri"/>
            </a:endParaRPr>
          </a:p>
          <a:p>
            <a:endParaRPr lang="en-US" dirty="0"/>
          </a:p>
        </p:txBody>
      </p:sp>
    </p:spTree>
    <p:extLst>
      <p:ext uri="{BB962C8B-B14F-4D97-AF65-F5344CB8AC3E}">
        <p14:creationId xmlns:p14="http://schemas.microsoft.com/office/powerpoint/2010/main" val="304155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F5EF-2451-DA43-B375-2A2D5CB16602}"/>
              </a:ext>
            </a:extLst>
          </p:cNvPr>
          <p:cNvSpPr>
            <a:spLocks noGrp="1"/>
          </p:cNvSpPr>
          <p:nvPr>
            <p:ph type="title"/>
          </p:nvPr>
        </p:nvSpPr>
        <p:spPr/>
        <p:txBody>
          <a:bodyPr/>
          <a:lstStyle/>
          <a:p>
            <a:r>
              <a:rPr lang="en-US" sz="3200" dirty="0"/>
              <a:t>Thank you!!</a:t>
            </a:r>
          </a:p>
        </p:txBody>
      </p:sp>
      <p:sp>
        <p:nvSpPr>
          <p:cNvPr id="3" name="Text Placeholder 2">
            <a:extLst>
              <a:ext uri="{FF2B5EF4-FFF2-40B4-BE49-F238E27FC236}">
                <a16:creationId xmlns:a16="http://schemas.microsoft.com/office/drawing/2014/main" id="{899C1F6E-2ED6-044A-A1BF-68FC149E130C}"/>
              </a:ext>
            </a:extLst>
          </p:cNvPr>
          <p:cNvSpPr>
            <a:spLocks noGrp="1"/>
          </p:cNvSpPr>
          <p:nvPr>
            <p:ph type="body" idx="1"/>
          </p:nvPr>
        </p:nvSpPr>
        <p:spPr/>
        <p:txBody>
          <a:bodyPr/>
          <a:lstStyle/>
          <a:p>
            <a:pPr marL="25400" indent="0">
              <a:buNone/>
            </a:pPr>
            <a:endParaRPr lang="en-US" dirty="0"/>
          </a:p>
          <a:p>
            <a:pPr marL="25400" indent="0">
              <a:buNone/>
            </a:pPr>
            <a:r>
              <a:rPr lang="en-US" sz="2900" dirty="0" err="1"/>
              <a:t>Marji</a:t>
            </a:r>
            <a:r>
              <a:rPr lang="en-US" sz="2900" dirty="0"/>
              <a:t> </a:t>
            </a:r>
            <a:r>
              <a:rPr lang="en-US" sz="2900" dirty="0" err="1"/>
              <a:t>Edguer</a:t>
            </a:r>
            <a:r>
              <a:rPr lang="en-US" sz="2900" dirty="0"/>
              <a:t>, PhD, LISW-S, LICDC-CS</a:t>
            </a:r>
          </a:p>
          <a:p>
            <a:pPr marL="25400" indent="0">
              <a:buNone/>
            </a:pPr>
            <a:r>
              <a:rPr lang="en-US" sz="2400" dirty="0">
                <a:hlinkClick r:id="rId2"/>
              </a:rPr>
              <a:t>mxe@case.edu</a:t>
            </a:r>
            <a:endParaRPr lang="en-US" sz="2400" dirty="0"/>
          </a:p>
          <a:p>
            <a:pPr marL="25400" indent="0">
              <a:buNone/>
            </a:pPr>
            <a:endParaRPr lang="en-US" dirty="0"/>
          </a:p>
          <a:p>
            <a:pPr marL="25400" indent="0">
              <a:buNone/>
            </a:pPr>
            <a:endParaRPr lang="en-US" dirty="0"/>
          </a:p>
          <a:p>
            <a:pPr marL="25400" indent="0">
              <a:buNone/>
            </a:pPr>
            <a:r>
              <a:rPr lang="en-US" sz="2900" dirty="0"/>
              <a:t>Zoe Breen Wood, PhD, MSW</a:t>
            </a:r>
          </a:p>
          <a:p>
            <a:pPr marL="25400" indent="0">
              <a:buNone/>
            </a:pPr>
            <a:r>
              <a:rPr lang="en-US" sz="2400" dirty="0">
                <a:hlinkClick r:id="rId3"/>
              </a:rPr>
              <a:t>zbw@case.edu</a:t>
            </a:r>
            <a:endParaRPr lang="en-US" sz="2400" dirty="0"/>
          </a:p>
          <a:p>
            <a:pPr marL="25400" indent="0">
              <a:buNone/>
            </a:pPr>
            <a:endParaRPr lang="en-US" sz="2400" dirty="0"/>
          </a:p>
        </p:txBody>
      </p:sp>
      <p:pic>
        <p:nvPicPr>
          <p:cNvPr id="7" name="Picture 6">
            <a:extLst>
              <a:ext uri="{FF2B5EF4-FFF2-40B4-BE49-F238E27FC236}">
                <a16:creationId xmlns:a16="http://schemas.microsoft.com/office/drawing/2014/main" id="{40C6C827-C385-554D-962E-F10606D950AD}"/>
              </a:ext>
            </a:extLst>
          </p:cNvPr>
          <p:cNvPicPr>
            <a:picLocks noChangeAspect="1"/>
          </p:cNvPicPr>
          <p:nvPr/>
        </p:nvPicPr>
        <p:blipFill>
          <a:blip r:embed="rId4"/>
          <a:stretch>
            <a:fillRect/>
          </a:stretch>
        </p:blipFill>
        <p:spPr>
          <a:xfrm>
            <a:off x="662782" y="2597150"/>
            <a:ext cx="1905000" cy="1905000"/>
          </a:xfrm>
          <a:prstGeom prst="rect">
            <a:avLst/>
          </a:prstGeom>
        </p:spPr>
      </p:pic>
    </p:spTree>
    <p:extLst>
      <p:ext uri="{BB962C8B-B14F-4D97-AF65-F5344CB8AC3E}">
        <p14:creationId xmlns:p14="http://schemas.microsoft.com/office/powerpoint/2010/main" val="142870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DA4-C144-A84C-B419-59706F5140EC}"/>
              </a:ext>
            </a:extLst>
          </p:cNvPr>
          <p:cNvSpPr>
            <a:spLocks noGrp="1"/>
          </p:cNvSpPr>
          <p:nvPr>
            <p:ph type="title"/>
          </p:nvPr>
        </p:nvSpPr>
        <p:spPr/>
        <p:txBody>
          <a:bodyPr>
            <a:normAutofit fontScale="90000"/>
          </a:bodyPr>
          <a:lstStyle/>
          <a:p>
            <a:r>
              <a:rPr lang="en-US" sz="3075" dirty="0">
                <a:solidFill>
                  <a:srgbClr val="FFFFFF"/>
                </a:solidFill>
              </a:rPr>
              <a:t>Challenges: Can technology help?</a:t>
            </a:r>
          </a:p>
        </p:txBody>
      </p:sp>
      <p:sp>
        <p:nvSpPr>
          <p:cNvPr id="3" name="Content Placeholder 2">
            <a:extLst>
              <a:ext uri="{FF2B5EF4-FFF2-40B4-BE49-F238E27FC236}">
                <a16:creationId xmlns:a16="http://schemas.microsoft.com/office/drawing/2014/main" id="{2ACEDE3E-C963-4C42-B416-EDA8F06F5F7E}"/>
              </a:ext>
            </a:extLst>
          </p:cNvPr>
          <p:cNvSpPr>
            <a:spLocks noGrp="1"/>
          </p:cNvSpPr>
          <p:nvPr>
            <p:ph type="body" idx="1"/>
          </p:nvPr>
        </p:nvSpPr>
        <p:spPr/>
        <p:txBody>
          <a:bodyPr anchor="ctr">
            <a:normAutofit/>
          </a:bodyPr>
          <a:lstStyle/>
          <a:p>
            <a:pPr marL="25400" indent="0">
              <a:buNone/>
            </a:pPr>
            <a:r>
              <a:rPr lang="en-US" sz="1800" dirty="0"/>
              <a:t>Develop an awareness of the array of digital learning assets available for teaching social work.</a:t>
            </a:r>
          </a:p>
          <a:p>
            <a:pPr marL="25400" indent="0">
              <a:buNone/>
            </a:pPr>
            <a:endParaRPr lang="en-US" sz="1800" dirty="0"/>
          </a:p>
          <a:p>
            <a:pPr marL="25400" indent="0">
              <a:buNone/>
            </a:pPr>
            <a:r>
              <a:rPr lang="en-US" sz="1800" dirty="0"/>
              <a:t>Identify possible opportunities to develop or apply  new learning technology to create activities in your own courses.</a:t>
            </a:r>
          </a:p>
          <a:p>
            <a:pPr marL="25400" indent="0">
              <a:buNone/>
            </a:pPr>
            <a:endParaRPr lang="en-US" sz="1800" dirty="0"/>
          </a:p>
          <a:p>
            <a:pPr marL="25400" indent="0">
              <a:buNone/>
            </a:pPr>
            <a:r>
              <a:rPr lang="en-US" sz="1800" dirty="0"/>
              <a:t>Identify opportunities and challenges for storing and sharing learning assets throughout the curriculum.</a:t>
            </a:r>
          </a:p>
          <a:p>
            <a:pPr marL="25400" indent="0">
              <a:buNone/>
            </a:pPr>
            <a:endParaRPr lang="en-US" sz="1800" dirty="0">
              <a:cs typeface="Calibri"/>
            </a:endParaRPr>
          </a:p>
          <a:p>
            <a:endParaRPr lang="en-US" sz="1800" dirty="0">
              <a:cs typeface="Calibri"/>
            </a:endParaRPr>
          </a:p>
        </p:txBody>
      </p:sp>
      <p:sp>
        <p:nvSpPr>
          <p:cNvPr id="4" name="Text Placeholder 3">
            <a:extLst>
              <a:ext uri="{FF2B5EF4-FFF2-40B4-BE49-F238E27FC236}">
                <a16:creationId xmlns:a16="http://schemas.microsoft.com/office/drawing/2014/main" id="{7CF41088-77F6-BB43-8994-0E848673D165}"/>
              </a:ext>
            </a:extLst>
          </p:cNvPr>
          <p:cNvSpPr>
            <a:spLocks noGrp="1"/>
          </p:cNvSpPr>
          <p:nvPr>
            <p:ph type="body" idx="2"/>
          </p:nvPr>
        </p:nvSpPr>
        <p:spPr>
          <a:xfrm>
            <a:off x="457200" y="273050"/>
            <a:ext cx="3008313" cy="5853113"/>
          </a:xfrm>
        </p:spPr>
        <p:txBody>
          <a:bodyPr/>
          <a:lstStyle/>
          <a:p>
            <a:r>
              <a:rPr lang="en-US" sz="3600" dirty="0"/>
              <a:t>Objectives &amp; Agenda</a:t>
            </a:r>
          </a:p>
          <a:p>
            <a:endParaRPr lang="en-US" sz="3600" dirty="0"/>
          </a:p>
        </p:txBody>
      </p:sp>
      <p:pic>
        <p:nvPicPr>
          <p:cNvPr id="10" name="Graphic 111" descr="Television with solid fill">
            <a:extLst>
              <a:ext uri="{FF2B5EF4-FFF2-40B4-BE49-F238E27FC236}">
                <a16:creationId xmlns:a16="http://schemas.microsoft.com/office/drawing/2014/main" id="{B16A2595-5A8F-D445-A2BA-5D43F1C2CA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2035548"/>
            <a:ext cx="914400" cy="914400"/>
          </a:xfrm>
          <a:prstGeom prst="rect">
            <a:avLst/>
          </a:prstGeom>
        </p:spPr>
      </p:pic>
      <p:pic>
        <p:nvPicPr>
          <p:cNvPr id="11" name="Graphic 112" descr="Smart Phone with solid fill">
            <a:extLst>
              <a:ext uri="{FF2B5EF4-FFF2-40B4-BE49-F238E27FC236}">
                <a16:creationId xmlns:a16="http://schemas.microsoft.com/office/drawing/2014/main" id="{C4F125D3-0C31-4349-AC37-C36D8DE06C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87647" y="2742406"/>
            <a:ext cx="914400" cy="914400"/>
          </a:xfrm>
          <a:prstGeom prst="rect">
            <a:avLst/>
          </a:prstGeom>
        </p:spPr>
      </p:pic>
      <p:pic>
        <p:nvPicPr>
          <p:cNvPr id="12" name="Graphic 126" descr="Internet with solid fill">
            <a:extLst>
              <a:ext uri="{FF2B5EF4-FFF2-40B4-BE49-F238E27FC236}">
                <a16:creationId xmlns:a16="http://schemas.microsoft.com/office/drawing/2014/main" id="{144F2E88-6F65-CF44-8544-5A377CC464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3548" y="4080855"/>
            <a:ext cx="914400" cy="914400"/>
          </a:xfrm>
          <a:prstGeom prst="rect">
            <a:avLst/>
          </a:prstGeom>
        </p:spPr>
      </p:pic>
    </p:spTree>
    <p:extLst>
      <p:ext uri="{BB962C8B-B14F-4D97-AF65-F5344CB8AC3E}">
        <p14:creationId xmlns:p14="http://schemas.microsoft.com/office/powerpoint/2010/main" val="425579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457200" y="273050"/>
            <a:ext cx="3008313" cy="2519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br>
              <a:rPr lang="en-US" sz="3200" dirty="0"/>
            </a:br>
            <a:r>
              <a:rPr lang="en-US" sz="3200" dirty="0"/>
              <a:t>Curricular Challenges: Can Technology Help?</a:t>
            </a:r>
            <a:endParaRPr sz="3200" dirty="0"/>
          </a:p>
        </p:txBody>
      </p:sp>
      <p:sp>
        <p:nvSpPr>
          <p:cNvPr id="2" name="Text Placeholder 1">
            <a:extLst>
              <a:ext uri="{FF2B5EF4-FFF2-40B4-BE49-F238E27FC236}">
                <a16:creationId xmlns:a16="http://schemas.microsoft.com/office/drawing/2014/main" id="{2ABA007F-D148-0D47-8725-483E856BB9D1}"/>
              </a:ext>
            </a:extLst>
          </p:cNvPr>
          <p:cNvSpPr>
            <a:spLocks noGrp="1"/>
          </p:cNvSpPr>
          <p:nvPr>
            <p:ph type="body" idx="1"/>
          </p:nvPr>
        </p:nvSpPr>
        <p:spPr/>
        <p:txBody>
          <a:bodyPr/>
          <a:lstStyle/>
          <a:p>
            <a:r>
              <a:rPr lang="en-US" dirty="0">
                <a:cs typeface="Calibri"/>
              </a:rPr>
              <a:t>Online/ hybrid learning</a:t>
            </a:r>
          </a:p>
          <a:p>
            <a:r>
              <a:rPr lang="en-US" dirty="0">
                <a:cs typeface="Calibri"/>
              </a:rPr>
              <a:t>Accessibility</a:t>
            </a:r>
          </a:p>
          <a:p>
            <a:r>
              <a:rPr lang="en-US" dirty="0">
                <a:cs typeface="Calibri"/>
              </a:rPr>
              <a:t>Meeting different learning styles &amp; needs</a:t>
            </a:r>
          </a:p>
          <a:p>
            <a:r>
              <a:rPr lang="en-US" dirty="0">
                <a:cs typeface="Calibri"/>
              </a:rPr>
              <a:t>Comparability / consistency</a:t>
            </a:r>
          </a:p>
          <a:p>
            <a:r>
              <a:rPr lang="en-US" dirty="0">
                <a:cs typeface="Calibri"/>
              </a:rPr>
              <a:t>Cost of textbooks</a:t>
            </a:r>
          </a:p>
          <a:p>
            <a:r>
              <a:rPr lang="en-US" dirty="0">
                <a:cs typeface="Calibri"/>
              </a:rPr>
              <a:t>“Flipped classroom”</a:t>
            </a:r>
          </a:p>
          <a:p>
            <a:r>
              <a:rPr lang="en-US" dirty="0">
                <a:cs typeface="Calibri"/>
              </a:rPr>
              <a:t>Others?</a:t>
            </a:r>
          </a:p>
          <a:p>
            <a:endParaRPr lang="en-US" dirty="0"/>
          </a:p>
        </p:txBody>
      </p:sp>
    </p:spTree>
    <p:extLst>
      <p:ext uri="{BB962C8B-B14F-4D97-AF65-F5344CB8AC3E}">
        <p14:creationId xmlns:p14="http://schemas.microsoft.com/office/powerpoint/2010/main" val="344289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2" name="Text Placeholder 1">
            <a:extLst>
              <a:ext uri="{FF2B5EF4-FFF2-40B4-BE49-F238E27FC236}">
                <a16:creationId xmlns:a16="http://schemas.microsoft.com/office/drawing/2014/main" id="{1A3CCCB4-BBB4-DA43-AEC7-BA62C8BA3B96}"/>
              </a:ext>
            </a:extLst>
          </p:cNvPr>
          <p:cNvSpPr>
            <a:spLocks noGrp="1"/>
          </p:cNvSpPr>
          <p:nvPr>
            <p:ph type="body" idx="1"/>
          </p:nvPr>
        </p:nvSpPr>
        <p:spPr>
          <a:xfrm>
            <a:off x="3630326" y="349075"/>
            <a:ext cx="5111750" cy="4727785"/>
          </a:xfrm>
        </p:spPr>
        <p:txBody>
          <a:bodyPr/>
          <a:lstStyle/>
          <a:p>
            <a:pPr marL="25400" indent="0">
              <a:buNone/>
            </a:pPr>
            <a:r>
              <a:rPr lang="en-US" dirty="0"/>
              <a:t>Digital Learning Asset</a:t>
            </a:r>
          </a:p>
          <a:p>
            <a:pPr marL="25400" indent="0">
              <a:buNone/>
            </a:pPr>
            <a:r>
              <a:rPr lang="en-US" sz="1400" dirty="0"/>
              <a:t>Any form of content and/or media that have been formatted into a binary source which include the right to use it for the purpose of “facilitating learning”.</a:t>
            </a:r>
          </a:p>
          <a:p>
            <a:pPr marL="25400" indent="0">
              <a:buNone/>
            </a:pPr>
            <a:endParaRPr lang="en-US" sz="1400" dirty="0"/>
          </a:p>
          <a:p>
            <a:pPr marL="25400" indent="0">
              <a:buNone/>
            </a:pPr>
            <a:r>
              <a:rPr lang="en-US" dirty="0"/>
              <a:t>Asynchronous</a:t>
            </a:r>
          </a:p>
          <a:p>
            <a:pPr marL="25400" indent="0">
              <a:buNone/>
            </a:pPr>
            <a:r>
              <a:rPr lang="en-US" sz="1400" dirty="0"/>
              <a:t>(Two or more objects or events) not existing at the same time.</a:t>
            </a:r>
          </a:p>
          <a:p>
            <a:pPr marL="25400" indent="0">
              <a:buNone/>
            </a:pPr>
            <a:endParaRPr lang="en-US" sz="1400" dirty="0"/>
          </a:p>
          <a:p>
            <a:pPr marL="25400" indent="0">
              <a:buNone/>
            </a:pPr>
            <a:r>
              <a:rPr lang="en-US" dirty="0"/>
              <a:t>Interactive</a:t>
            </a:r>
          </a:p>
          <a:p>
            <a:pPr marL="25400" indent="0">
              <a:buNone/>
            </a:pPr>
            <a:r>
              <a:rPr lang="en-US" sz="1400" dirty="0"/>
              <a:t>Acting upon or with the other.</a:t>
            </a:r>
          </a:p>
        </p:txBody>
      </p:sp>
      <p:sp>
        <p:nvSpPr>
          <p:cNvPr id="3" name="Text Placeholder 2">
            <a:extLst>
              <a:ext uri="{FF2B5EF4-FFF2-40B4-BE49-F238E27FC236}">
                <a16:creationId xmlns:a16="http://schemas.microsoft.com/office/drawing/2014/main" id="{FCF817DA-1AAC-D941-BB46-8EE9275FA7AA}"/>
              </a:ext>
            </a:extLst>
          </p:cNvPr>
          <p:cNvSpPr>
            <a:spLocks noGrp="1"/>
          </p:cNvSpPr>
          <p:nvPr>
            <p:ph type="body" idx="2"/>
          </p:nvPr>
        </p:nvSpPr>
        <p:spPr>
          <a:xfrm>
            <a:off x="117987" y="1202541"/>
            <a:ext cx="2630655" cy="3874319"/>
          </a:xfrm>
        </p:spPr>
        <p:txBody>
          <a:bodyPr/>
          <a:lstStyle/>
          <a:p>
            <a:r>
              <a:rPr lang="en-US" sz="3200" b="1" dirty="0"/>
              <a:t>Some</a:t>
            </a:r>
          </a:p>
          <a:p>
            <a:r>
              <a:rPr lang="en-US" sz="3200" b="1" dirty="0"/>
              <a:t>Definitions</a:t>
            </a:r>
          </a:p>
        </p:txBody>
      </p:sp>
      <p:pic>
        <p:nvPicPr>
          <p:cNvPr id="6" name="Graphic 5" descr="Cloud Computing outline">
            <a:extLst>
              <a:ext uri="{FF2B5EF4-FFF2-40B4-BE49-F238E27FC236}">
                <a16:creationId xmlns:a16="http://schemas.microsoft.com/office/drawing/2014/main" id="{EDD5FA3B-2905-704E-B465-2D11FC07BE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4073" y="562619"/>
            <a:ext cx="914400" cy="914400"/>
          </a:xfrm>
          <a:prstGeom prst="rect">
            <a:avLst/>
          </a:prstGeom>
        </p:spPr>
      </p:pic>
      <p:sp>
        <p:nvSpPr>
          <p:cNvPr id="7" name="Rectangle 6" descr="Clock with solid fill">
            <a:extLst>
              <a:ext uri="{FF2B5EF4-FFF2-40B4-BE49-F238E27FC236}">
                <a16:creationId xmlns:a16="http://schemas.microsoft.com/office/drawing/2014/main" id="{A9E5AE8E-928F-2841-97EC-7215D142342D}"/>
              </a:ext>
            </a:extLst>
          </p:cNvPr>
          <p:cNvSpPr/>
          <p:nvPr/>
        </p:nvSpPr>
        <p:spPr>
          <a:xfrm>
            <a:off x="2975334" y="1996096"/>
            <a:ext cx="716871" cy="716871"/>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ectangle 7" descr="Drama">
            <a:extLst>
              <a:ext uri="{FF2B5EF4-FFF2-40B4-BE49-F238E27FC236}">
                <a16:creationId xmlns:a16="http://schemas.microsoft.com/office/drawing/2014/main" id="{7E337763-0101-AD4E-BC49-0D68187FB651}"/>
              </a:ext>
            </a:extLst>
          </p:cNvPr>
          <p:cNvSpPr/>
          <p:nvPr/>
        </p:nvSpPr>
        <p:spPr>
          <a:xfrm>
            <a:off x="2847405" y="3248940"/>
            <a:ext cx="716871" cy="71687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49089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20" y="5749925"/>
            <a:ext cx="4813300" cy="1054100"/>
          </a:xfrm>
          <a:prstGeom prst="rect">
            <a:avLst/>
          </a:prstGeom>
        </p:spPr>
      </p:pic>
      <p:sp>
        <p:nvSpPr>
          <p:cNvPr id="6" name="Rectangle 5"/>
          <p:cNvSpPr/>
          <p:nvPr/>
        </p:nvSpPr>
        <p:spPr>
          <a:xfrm>
            <a:off x="0" y="5947749"/>
            <a:ext cx="9144000" cy="910251"/>
          </a:xfrm>
          <a:prstGeom prst="rect">
            <a:avLst/>
          </a:prstGeom>
          <a:solidFill>
            <a:srgbClr val="455560"/>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836" y="6101008"/>
            <a:ext cx="2719507" cy="595565"/>
          </a:xfrm>
          <a:prstGeom prst="rect">
            <a:avLst/>
          </a:prstGeom>
        </p:spPr>
      </p:pic>
      <p:sp>
        <p:nvSpPr>
          <p:cNvPr id="4" name="Title 3"/>
          <p:cNvSpPr>
            <a:spLocks noGrp="1"/>
          </p:cNvSpPr>
          <p:nvPr>
            <p:ph type="title"/>
          </p:nvPr>
        </p:nvSpPr>
        <p:spPr>
          <a:xfrm>
            <a:off x="457200" y="274638"/>
            <a:ext cx="8229600" cy="988105"/>
          </a:xfrm>
        </p:spPr>
        <p:txBody>
          <a:bodyPr/>
          <a:lstStyle/>
          <a:p>
            <a:pPr algn="ctr"/>
            <a:r>
              <a:rPr lang="en-US" sz="3200"/>
              <a:t>“Flipping” </a:t>
            </a:r>
            <a:r>
              <a:rPr lang="en-US" sz="3200" dirty="0"/>
              <a:t>the Learning Process</a:t>
            </a:r>
          </a:p>
        </p:txBody>
      </p:sp>
      <p:pic>
        <p:nvPicPr>
          <p:cNvPr id="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7527" y="1262743"/>
            <a:ext cx="6938160" cy="464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2394857" y="2786743"/>
            <a:ext cx="1687287" cy="5769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13514" y="2775858"/>
            <a:ext cx="1262747" cy="5769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572000" y="3973287"/>
            <a:ext cx="1404261" cy="5769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634340" y="4125692"/>
            <a:ext cx="1404261" cy="5769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2326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D2195E-7E5D-CA4E-811E-AF3ADF064678}"/>
              </a:ext>
            </a:extLst>
          </p:cNvPr>
          <p:cNvSpPr>
            <a:spLocks noGrp="1"/>
          </p:cNvSpPr>
          <p:nvPr>
            <p:ph type="body" idx="1"/>
          </p:nvPr>
        </p:nvSpPr>
        <p:spPr>
          <a:xfrm>
            <a:off x="3796276" y="671256"/>
            <a:ext cx="5111750" cy="5021621"/>
          </a:xfrm>
        </p:spPr>
        <p:txBody>
          <a:bodyPr/>
          <a:lstStyle/>
          <a:p>
            <a:r>
              <a:rPr lang="en-US" dirty="0"/>
              <a:t>Recorded videos</a:t>
            </a:r>
          </a:p>
          <a:p>
            <a:pPr lvl="1"/>
            <a:r>
              <a:rPr lang="en-US" dirty="0"/>
              <a:t>Faculty / School produced</a:t>
            </a:r>
          </a:p>
          <a:p>
            <a:pPr lvl="1"/>
            <a:r>
              <a:rPr lang="en-US" dirty="0"/>
              <a:t>External sources (e.g., You Tube) </a:t>
            </a:r>
          </a:p>
          <a:p>
            <a:r>
              <a:rPr lang="en-US" dirty="0"/>
              <a:t>Online library resources</a:t>
            </a:r>
          </a:p>
          <a:p>
            <a:r>
              <a:rPr lang="en-US" dirty="0"/>
              <a:t>eBooks</a:t>
            </a:r>
          </a:p>
          <a:p>
            <a:endParaRPr lang="en-US" dirty="0"/>
          </a:p>
        </p:txBody>
      </p:sp>
      <p:sp>
        <p:nvSpPr>
          <p:cNvPr id="4" name="Text Placeholder 3">
            <a:extLst>
              <a:ext uri="{FF2B5EF4-FFF2-40B4-BE49-F238E27FC236}">
                <a16:creationId xmlns:a16="http://schemas.microsoft.com/office/drawing/2014/main" id="{E7738062-4E07-7A42-9EFF-45B7B5B85CB6}"/>
              </a:ext>
            </a:extLst>
          </p:cNvPr>
          <p:cNvSpPr>
            <a:spLocks noGrp="1"/>
          </p:cNvSpPr>
          <p:nvPr>
            <p:ph type="body" idx="2"/>
          </p:nvPr>
        </p:nvSpPr>
        <p:spPr>
          <a:xfrm>
            <a:off x="280220" y="671256"/>
            <a:ext cx="3008313" cy="3741584"/>
          </a:xfrm>
        </p:spPr>
        <p:txBody>
          <a:bodyPr/>
          <a:lstStyle/>
          <a:p>
            <a:r>
              <a:rPr lang="en-US" sz="3200" b="1" dirty="0"/>
              <a:t>Examples of Non- Interactive Learning Assets</a:t>
            </a:r>
          </a:p>
        </p:txBody>
      </p:sp>
    </p:spTree>
    <p:extLst>
      <p:ext uri="{BB962C8B-B14F-4D97-AF65-F5344CB8AC3E}">
        <p14:creationId xmlns:p14="http://schemas.microsoft.com/office/powerpoint/2010/main" val="386063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1EA4-9207-6D44-9F10-39B0D5138A8F}"/>
              </a:ext>
            </a:extLst>
          </p:cNvPr>
          <p:cNvSpPr>
            <a:spLocks noGrp="1"/>
          </p:cNvSpPr>
          <p:nvPr>
            <p:ph type="title"/>
          </p:nvPr>
        </p:nvSpPr>
        <p:spPr/>
        <p:txBody>
          <a:bodyPr/>
          <a:lstStyle/>
          <a:p>
            <a:r>
              <a:rPr lang="en-US" sz="2800" dirty="0"/>
              <a:t>Making Assets Accessible</a:t>
            </a:r>
          </a:p>
        </p:txBody>
      </p:sp>
      <p:sp>
        <p:nvSpPr>
          <p:cNvPr id="3" name="Text Placeholder 2">
            <a:extLst>
              <a:ext uri="{FF2B5EF4-FFF2-40B4-BE49-F238E27FC236}">
                <a16:creationId xmlns:a16="http://schemas.microsoft.com/office/drawing/2014/main" id="{F1EE873F-6A18-C948-938E-1D98688DD630}"/>
              </a:ext>
            </a:extLst>
          </p:cNvPr>
          <p:cNvSpPr>
            <a:spLocks noGrp="1"/>
          </p:cNvSpPr>
          <p:nvPr>
            <p:ph type="body" idx="1"/>
          </p:nvPr>
        </p:nvSpPr>
        <p:spPr>
          <a:xfrm>
            <a:off x="3678289" y="450031"/>
            <a:ext cx="5111750" cy="5198602"/>
          </a:xfrm>
        </p:spPr>
        <p:txBody>
          <a:bodyPr/>
          <a:lstStyle/>
          <a:p>
            <a:r>
              <a:rPr lang="en-US" sz="2800" dirty="0"/>
              <a:t>Lessons Learned</a:t>
            </a:r>
          </a:p>
          <a:p>
            <a:pPr marL="25400" indent="0">
              <a:buNone/>
            </a:pPr>
            <a:endParaRPr lang="en-US" sz="2800" dirty="0"/>
          </a:p>
          <a:p>
            <a:pPr lvl="1"/>
            <a:r>
              <a:rPr lang="en-US" sz="2400" dirty="0"/>
              <a:t>Creating accessible assets from the beginning</a:t>
            </a:r>
          </a:p>
          <a:p>
            <a:pPr lvl="1"/>
            <a:r>
              <a:rPr lang="en-US" sz="2400" dirty="0"/>
              <a:t>Remediating assets</a:t>
            </a:r>
          </a:p>
          <a:p>
            <a:pPr lvl="1"/>
            <a:r>
              <a:rPr lang="en-US" sz="2400" dirty="0"/>
              <a:t>Transcripts &amp; Closed Captions</a:t>
            </a:r>
          </a:p>
          <a:p>
            <a:pPr lvl="1"/>
            <a:r>
              <a:rPr lang="en-US" sz="2400" dirty="0"/>
              <a:t>Linking to publisher’s websites</a:t>
            </a:r>
          </a:p>
        </p:txBody>
      </p:sp>
      <p:pic>
        <p:nvPicPr>
          <p:cNvPr id="2050" name="Picture 2" descr="accessibility | Small.World">
            <a:extLst>
              <a:ext uri="{FF2B5EF4-FFF2-40B4-BE49-F238E27FC236}">
                <a16:creationId xmlns:a16="http://schemas.microsoft.com/office/drawing/2014/main" id="{40D5C34E-5F27-9649-A639-776606F35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66106"/>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28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4F1F-4E14-4745-8FD6-D58779D75086}"/>
              </a:ext>
            </a:extLst>
          </p:cNvPr>
          <p:cNvSpPr>
            <a:spLocks noGrp="1"/>
          </p:cNvSpPr>
          <p:nvPr>
            <p:ph type="title"/>
          </p:nvPr>
        </p:nvSpPr>
        <p:spPr>
          <a:xfrm>
            <a:off x="457200" y="273050"/>
            <a:ext cx="3008313" cy="1865466"/>
          </a:xfrm>
        </p:spPr>
        <p:txBody>
          <a:bodyPr/>
          <a:lstStyle/>
          <a:p>
            <a:r>
              <a:rPr lang="en-US" sz="2800" dirty="0"/>
              <a:t>Storing, Cataloging, &amp; Sharing Learning Assets</a:t>
            </a:r>
          </a:p>
        </p:txBody>
      </p:sp>
      <p:sp>
        <p:nvSpPr>
          <p:cNvPr id="3" name="Text Placeholder 2">
            <a:extLst>
              <a:ext uri="{FF2B5EF4-FFF2-40B4-BE49-F238E27FC236}">
                <a16:creationId xmlns:a16="http://schemas.microsoft.com/office/drawing/2014/main" id="{BE6341E0-44FE-5949-AE9D-6D4B6F0149AE}"/>
              </a:ext>
            </a:extLst>
          </p:cNvPr>
          <p:cNvSpPr>
            <a:spLocks noGrp="1"/>
          </p:cNvSpPr>
          <p:nvPr>
            <p:ph type="body" idx="1"/>
          </p:nvPr>
        </p:nvSpPr>
        <p:spPr>
          <a:xfrm>
            <a:off x="3575050" y="273051"/>
            <a:ext cx="5111750" cy="5139608"/>
          </a:xfrm>
        </p:spPr>
        <p:txBody>
          <a:bodyPr/>
          <a:lstStyle/>
          <a:p>
            <a:endParaRPr lang="en-US" dirty="0">
              <a:solidFill>
                <a:schemeClr val="tx1"/>
              </a:solidFill>
              <a:cs typeface="Calibri"/>
            </a:endParaRPr>
          </a:p>
          <a:p>
            <a:r>
              <a:rPr lang="en-US" dirty="0">
                <a:solidFill>
                  <a:schemeClr val="tx1"/>
                </a:solidFill>
                <a:cs typeface="Calibri"/>
              </a:rPr>
              <a:t>Storage Decisions</a:t>
            </a:r>
          </a:p>
          <a:p>
            <a:endParaRPr lang="en-US" dirty="0">
              <a:solidFill>
                <a:schemeClr val="tx1"/>
              </a:solidFill>
              <a:cs typeface="Calibri"/>
            </a:endParaRPr>
          </a:p>
          <a:p>
            <a:endParaRPr lang="en-US" dirty="0">
              <a:solidFill>
                <a:schemeClr val="tx1"/>
              </a:solidFill>
              <a:cs typeface="Calibri"/>
            </a:endParaRPr>
          </a:p>
          <a:p>
            <a:r>
              <a:rPr lang="en-US" dirty="0">
                <a:solidFill>
                  <a:schemeClr val="tx1"/>
                </a:solidFill>
                <a:cs typeface="Calibri"/>
              </a:rPr>
              <a:t>Organizing Decisions</a:t>
            </a:r>
          </a:p>
          <a:p>
            <a:endParaRPr lang="en-US" dirty="0">
              <a:solidFill>
                <a:schemeClr val="tx1"/>
              </a:solidFill>
              <a:cs typeface="Calibri"/>
            </a:endParaRPr>
          </a:p>
          <a:p>
            <a:pPr marL="25400" indent="0">
              <a:buNone/>
            </a:pPr>
            <a:endParaRPr lang="en-US" dirty="0">
              <a:solidFill>
                <a:schemeClr val="tx1"/>
              </a:solidFill>
              <a:cs typeface="Calibri"/>
            </a:endParaRPr>
          </a:p>
          <a:p>
            <a:r>
              <a:rPr lang="en-US" dirty="0">
                <a:solidFill>
                  <a:schemeClr val="tx1"/>
                </a:solidFill>
                <a:cs typeface="Calibri"/>
              </a:rPr>
              <a:t>Sharing Decisions</a:t>
            </a:r>
            <a:endParaRPr lang="en-US" dirty="0">
              <a:solidFill>
                <a:schemeClr val="tx1"/>
              </a:solidFill>
            </a:endParaRPr>
          </a:p>
        </p:txBody>
      </p:sp>
      <p:pic>
        <p:nvPicPr>
          <p:cNvPr id="5" name="Picture 4">
            <a:extLst>
              <a:ext uri="{FF2B5EF4-FFF2-40B4-BE49-F238E27FC236}">
                <a16:creationId xmlns:a16="http://schemas.microsoft.com/office/drawing/2014/main" id="{764BBB03-3850-E542-9EB6-EBF83DD2525A}"/>
              </a:ext>
            </a:extLst>
          </p:cNvPr>
          <p:cNvPicPr>
            <a:picLocks noChangeAspect="1"/>
          </p:cNvPicPr>
          <p:nvPr/>
        </p:nvPicPr>
        <p:blipFill>
          <a:blip r:embed="rId2"/>
          <a:stretch>
            <a:fillRect/>
          </a:stretch>
        </p:blipFill>
        <p:spPr>
          <a:xfrm>
            <a:off x="983096" y="2450306"/>
            <a:ext cx="1785716" cy="1969294"/>
          </a:xfrm>
          <a:prstGeom prst="rect">
            <a:avLst/>
          </a:prstGeom>
        </p:spPr>
      </p:pic>
    </p:spTree>
    <p:extLst>
      <p:ext uri="{BB962C8B-B14F-4D97-AF65-F5344CB8AC3E}">
        <p14:creationId xmlns:p14="http://schemas.microsoft.com/office/powerpoint/2010/main" val="138404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descr="A picture containing text, person&#10;&#10;Description automatically generated">
            <a:extLst>
              <a:ext uri="{FF2B5EF4-FFF2-40B4-BE49-F238E27FC236}">
                <a16:creationId xmlns:a16="http://schemas.microsoft.com/office/drawing/2014/main" id="{4149F569-2F19-1547-9487-4AEFDF9587EA}"/>
              </a:ext>
            </a:extLst>
          </p:cNvPr>
          <p:cNvPicPr>
            <a:picLocks noChangeAspect="1"/>
          </p:cNvPicPr>
          <p:nvPr/>
        </p:nvPicPr>
        <p:blipFill>
          <a:blip r:embed="rId2"/>
          <a:stretch>
            <a:fillRect/>
          </a:stretch>
        </p:blipFill>
        <p:spPr>
          <a:xfrm>
            <a:off x="2517662" y="1493498"/>
            <a:ext cx="4108676" cy="2604973"/>
          </a:xfrm>
          <a:prstGeom prst="rect">
            <a:avLst/>
          </a:prstGeom>
        </p:spPr>
      </p:pic>
      <p:sp>
        <p:nvSpPr>
          <p:cNvPr id="7" name="TextBox 6">
            <a:extLst>
              <a:ext uri="{FF2B5EF4-FFF2-40B4-BE49-F238E27FC236}">
                <a16:creationId xmlns:a16="http://schemas.microsoft.com/office/drawing/2014/main" id="{322B11BA-15D6-564A-AF28-965F206E546A}"/>
              </a:ext>
            </a:extLst>
          </p:cNvPr>
          <p:cNvSpPr txBox="1"/>
          <p:nvPr/>
        </p:nvSpPr>
        <p:spPr>
          <a:xfrm rot="20667840">
            <a:off x="288516" y="1319887"/>
            <a:ext cx="2788886" cy="369332"/>
          </a:xfrm>
          <a:prstGeom prst="rect">
            <a:avLst/>
          </a:prstGeom>
          <a:noFill/>
        </p:spPr>
        <p:txBody>
          <a:bodyPr wrap="square" lIns="91440" tIns="45720" rIns="91440" bIns="45720" rtlCol="0" anchor="t">
            <a:spAutoFit/>
          </a:bodyPr>
          <a:lstStyle/>
          <a:p>
            <a:r>
              <a:rPr lang="en-US" sz="1800" dirty="0"/>
              <a:t>Discussion Boards</a:t>
            </a:r>
          </a:p>
        </p:txBody>
      </p:sp>
      <p:sp>
        <p:nvSpPr>
          <p:cNvPr id="8" name="TextBox 7">
            <a:extLst>
              <a:ext uri="{FF2B5EF4-FFF2-40B4-BE49-F238E27FC236}">
                <a16:creationId xmlns:a16="http://schemas.microsoft.com/office/drawing/2014/main" id="{B9BC4E4E-9066-D148-917F-1EB2771E0DA9}"/>
              </a:ext>
            </a:extLst>
          </p:cNvPr>
          <p:cNvSpPr txBox="1"/>
          <p:nvPr/>
        </p:nvSpPr>
        <p:spPr>
          <a:xfrm rot="20725868">
            <a:off x="207804" y="2611317"/>
            <a:ext cx="2300389" cy="369332"/>
          </a:xfrm>
          <a:prstGeom prst="rect">
            <a:avLst/>
          </a:prstGeom>
          <a:noFill/>
        </p:spPr>
        <p:txBody>
          <a:bodyPr wrap="square" rtlCol="0">
            <a:spAutoFit/>
          </a:bodyPr>
          <a:lstStyle/>
          <a:p>
            <a:r>
              <a:rPr lang="en-US" sz="1800" dirty="0"/>
              <a:t>Virtual Reality</a:t>
            </a:r>
          </a:p>
        </p:txBody>
      </p:sp>
      <p:sp>
        <p:nvSpPr>
          <p:cNvPr id="9" name="TextBox 8">
            <a:extLst>
              <a:ext uri="{FF2B5EF4-FFF2-40B4-BE49-F238E27FC236}">
                <a16:creationId xmlns:a16="http://schemas.microsoft.com/office/drawing/2014/main" id="{3B508D51-B2C2-0647-85F4-C4892BF181F1}"/>
              </a:ext>
            </a:extLst>
          </p:cNvPr>
          <p:cNvSpPr txBox="1"/>
          <p:nvPr/>
        </p:nvSpPr>
        <p:spPr>
          <a:xfrm rot="20725868">
            <a:off x="675733" y="3829212"/>
            <a:ext cx="1671581" cy="369332"/>
          </a:xfrm>
          <a:prstGeom prst="rect">
            <a:avLst/>
          </a:prstGeom>
          <a:noFill/>
        </p:spPr>
        <p:txBody>
          <a:bodyPr wrap="square" lIns="91440" tIns="45720" rIns="91440" bIns="45720" rtlCol="0" anchor="t">
            <a:spAutoFit/>
          </a:bodyPr>
          <a:lstStyle/>
          <a:p>
            <a:r>
              <a:rPr lang="en-US" sz="1800" dirty="0"/>
              <a:t>Matching</a:t>
            </a:r>
            <a:endParaRPr lang="en-US" sz="1800" dirty="0">
              <a:cs typeface="Calibri"/>
            </a:endParaRPr>
          </a:p>
        </p:txBody>
      </p:sp>
      <p:sp>
        <p:nvSpPr>
          <p:cNvPr id="10" name="TextBox 9">
            <a:extLst>
              <a:ext uri="{FF2B5EF4-FFF2-40B4-BE49-F238E27FC236}">
                <a16:creationId xmlns:a16="http://schemas.microsoft.com/office/drawing/2014/main" id="{FC9AB7D2-A338-D340-A51B-7DAFF85D8F6C}"/>
              </a:ext>
            </a:extLst>
          </p:cNvPr>
          <p:cNvSpPr txBox="1"/>
          <p:nvPr/>
        </p:nvSpPr>
        <p:spPr>
          <a:xfrm rot="20725868">
            <a:off x="667155" y="4756271"/>
            <a:ext cx="2205139" cy="369332"/>
          </a:xfrm>
          <a:prstGeom prst="rect">
            <a:avLst/>
          </a:prstGeom>
          <a:noFill/>
        </p:spPr>
        <p:txBody>
          <a:bodyPr wrap="square" lIns="91440" tIns="45720" rIns="91440" bIns="45720" rtlCol="0" anchor="t">
            <a:spAutoFit/>
          </a:bodyPr>
          <a:lstStyle/>
          <a:p>
            <a:r>
              <a:rPr lang="en-US" sz="1800" dirty="0"/>
              <a:t>Drag-n-Drop</a:t>
            </a:r>
          </a:p>
        </p:txBody>
      </p:sp>
      <p:sp>
        <p:nvSpPr>
          <p:cNvPr id="11" name="TextBox 10">
            <a:extLst>
              <a:ext uri="{FF2B5EF4-FFF2-40B4-BE49-F238E27FC236}">
                <a16:creationId xmlns:a16="http://schemas.microsoft.com/office/drawing/2014/main" id="{1E93DE6C-B665-F646-A704-AD2D2DA60ECE}"/>
              </a:ext>
            </a:extLst>
          </p:cNvPr>
          <p:cNvSpPr txBox="1"/>
          <p:nvPr/>
        </p:nvSpPr>
        <p:spPr>
          <a:xfrm rot="936710" flipH="1">
            <a:off x="7148160" y="1756870"/>
            <a:ext cx="3132505" cy="369332"/>
          </a:xfrm>
          <a:prstGeom prst="rect">
            <a:avLst/>
          </a:prstGeom>
          <a:noFill/>
        </p:spPr>
        <p:txBody>
          <a:bodyPr wrap="square" lIns="91440" tIns="45720" rIns="91440" bIns="45720" rtlCol="0" anchor="t">
            <a:spAutoFit/>
          </a:bodyPr>
          <a:lstStyle/>
          <a:p>
            <a:r>
              <a:rPr lang="en-US" sz="1800" dirty="0"/>
              <a:t>Google </a:t>
            </a:r>
            <a:r>
              <a:rPr lang="en-US" sz="1800" dirty="0" err="1"/>
              <a:t>Jamboard</a:t>
            </a:r>
            <a:endParaRPr lang="en-US" sz="1800" dirty="0"/>
          </a:p>
        </p:txBody>
      </p:sp>
      <p:sp>
        <p:nvSpPr>
          <p:cNvPr id="13" name="TextBox 12">
            <a:extLst>
              <a:ext uri="{FF2B5EF4-FFF2-40B4-BE49-F238E27FC236}">
                <a16:creationId xmlns:a16="http://schemas.microsoft.com/office/drawing/2014/main" id="{57A98797-17FE-F843-B2BB-8B27A333F35E}"/>
              </a:ext>
            </a:extLst>
          </p:cNvPr>
          <p:cNvSpPr txBox="1"/>
          <p:nvPr/>
        </p:nvSpPr>
        <p:spPr>
          <a:xfrm>
            <a:off x="2944906" y="3310074"/>
            <a:ext cx="5975872" cy="307777"/>
          </a:xfrm>
          <a:prstGeom prst="rect">
            <a:avLst/>
          </a:prstGeom>
          <a:noFill/>
        </p:spPr>
        <p:txBody>
          <a:bodyPr wrap="square">
            <a:spAutoFit/>
          </a:bodyPr>
          <a:lstStyle/>
          <a:p>
            <a:r>
              <a:rPr lang="en-US" sz="1400" dirty="0"/>
              <a:t>Google </a:t>
            </a:r>
            <a:r>
              <a:rPr lang="en-US" sz="1400" dirty="0" err="1"/>
              <a:t>Jamboard</a:t>
            </a:r>
            <a:endParaRPr lang="en-US" sz="1400" dirty="0"/>
          </a:p>
        </p:txBody>
      </p:sp>
      <p:sp>
        <p:nvSpPr>
          <p:cNvPr id="14" name="TextBox 13">
            <a:extLst>
              <a:ext uri="{FF2B5EF4-FFF2-40B4-BE49-F238E27FC236}">
                <a16:creationId xmlns:a16="http://schemas.microsoft.com/office/drawing/2014/main" id="{777EC66F-A3B2-4140-9F18-51D91AF2D5A0}"/>
              </a:ext>
            </a:extLst>
          </p:cNvPr>
          <p:cNvSpPr txBox="1"/>
          <p:nvPr/>
        </p:nvSpPr>
        <p:spPr>
          <a:xfrm rot="936710" flipH="1">
            <a:off x="7480409" y="2596542"/>
            <a:ext cx="1644225" cy="369332"/>
          </a:xfrm>
          <a:prstGeom prst="rect">
            <a:avLst/>
          </a:prstGeom>
          <a:noFill/>
        </p:spPr>
        <p:txBody>
          <a:bodyPr wrap="square" lIns="91440" tIns="45720" rIns="91440" bIns="45720" rtlCol="0" anchor="t">
            <a:spAutoFit/>
          </a:bodyPr>
          <a:lstStyle/>
          <a:p>
            <a:r>
              <a:rPr lang="en-US" sz="1800" dirty="0"/>
              <a:t>Card Sort</a:t>
            </a:r>
          </a:p>
        </p:txBody>
      </p:sp>
      <p:sp>
        <p:nvSpPr>
          <p:cNvPr id="15" name="TextBox 14">
            <a:extLst>
              <a:ext uri="{FF2B5EF4-FFF2-40B4-BE49-F238E27FC236}">
                <a16:creationId xmlns:a16="http://schemas.microsoft.com/office/drawing/2014/main" id="{D8600B16-703F-114E-BF15-E772EADBD159}"/>
              </a:ext>
            </a:extLst>
          </p:cNvPr>
          <p:cNvSpPr txBox="1"/>
          <p:nvPr/>
        </p:nvSpPr>
        <p:spPr>
          <a:xfrm rot="936710" flipH="1">
            <a:off x="7050766" y="3396167"/>
            <a:ext cx="2846756" cy="369332"/>
          </a:xfrm>
          <a:prstGeom prst="rect">
            <a:avLst/>
          </a:prstGeom>
          <a:noFill/>
        </p:spPr>
        <p:txBody>
          <a:bodyPr wrap="square" lIns="91440" tIns="45720" rIns="91440" bIns="45720" rtlCol="0" anchor="t">
            <a:spAutoFit/>
          </a:bodyPr>
          <a:lstStyle/>
          <a:p>
            <a:r>
              <a:rPr lang="en-US" sz="1800" dirty="0"/>
              <a:t>Interactive Videos</a:t>
            </a:r>
          </a:p>
        </p:txBody>
      </p:sp>
      <p:sp>
        <p:nvSpPr>
          <p:cNvPr id="16" name="TextBox 15">
            <a:extLst>
              <a:ext uri="{FF2B5EF4-FFF2-40B4-BE49-F238E27FC236}">
                <a16:creationId xmlns:a16="http://schemas.microsoft.com/office/drawing/2014/main" id="{7CD670A8-D540-F349-963F-DDA618F3F178}"/>
              </a:ext>
            </a:extLst>
          </p:cNvPr>
          <p:cNvSpPr txBox="1"/>
          <p:nvPr/>
        </p:nvSpPr>
        <p:spPr>
          <a:xfrm rot="936710" flipH="1">
            <a:off x="7081573" y="4196541"/>
            <a:ext cx="1644225" cy="369332"/>
          </a:xfrm>
          <a:prstGeom prst="rect">
            <a:avLst/>
          </a:prstGeom>
          <a:noFill/>
        </p:spPr>
        <p:txBody>
          <a:bodyPr wrap="square" lIns="91440" tIns="45720" rIns="91440" bIns="45720" rtlCol="0" anchor="t">
            <a:spAutoFit/>
          </a:bodyPr>
          <a:lstStyle/>
          <a:p>
            <a:r>
              <a:rPr lang="en-US" sz="1800" dirty="0" err="1"/>
              <a:t>Thinglink</a:t>
            </a:r>
            <a:endParaRPr lang="en-US" sz="1800" dirty="0" err="1">
              <a:cs typeface="Calibri"/>
            </a:endParaRPr>
          </a:p>
        </p:txBody>
      </p:sp>
      <p:sp>
        <p:nvSpPr>
          <p:cNvPr id="17" name="TextBox 16">
            <a:extLst>
              <a:ext uri="{FF2B5EF4-FFF2-40B4-BE49-F238E27FC236}">
                <a16:creationId xmlns:a16="http://schemas.microsoft.com/office/drawing/2014/main" id="{3EAF17EE-5D04-9E44-A0A1-E45592E8B11C}"/>
              </a:ext>
            </a:extLst>
          </p:cNvPr>
          <p:cNvSpPr txBox="1"/>
          <p:nvPr/>
        </p:nvSpPr>
        <p:spPr>
          <a:xfrm flipH="1">
            <a:off x="4066712" y="4679327"/>
            <a:ext cx="906038" cy="369332"/>
          </a:xfrm>
          <a:prstGeom prst="rect">
            <a:avLst/>
          </a:prstGeom>
          <a:noFill/>
        </p:spPr>
        <p:txBody>
          <a:bodyPr wrap="square" lIns="91440" tIns="45720" rIns="91440" bIns="45720" rtlCol="0" anchor="t">
            <a:spAutoFit/>
          </a:bodyPr>
          <a:lstStyle/>
          <a:p>
            <a:r>
              <a:rPr lang="en-US" sz="1800" dirty="0">
                <a:cs typeface="Calibri"/>
              </a:rPr>
              <a:t>Etc.</a:t>
            </a:r>
          </a:p>
        </p:txBody>
      </p:sp>
      <p:sp>
        <p:nvSpPr>
          <p:cNvPr id="19" name="TextBox 18">
            <a:extLst>
              <a:ext uri="{FF2B5EF4-FFF2-40B4-BE49-F238E27FC236}">
                <a16:creationId xmlns:a16="http://schemas.microsoft.com/office/drawing/2014/main" id="{C0CCC0C8-BF1A-714D-B8A6-6B16E8150A98}"/>
              </a:ext>
            </a:extLst>
          </p:cNvPr>
          <p:cNvSpPr txBox="1"/>
          <p:nvPr/>
        </p:nvSpPr>
        <p:spPr>
          <a:xfrm>
            <a:off x="1269402" y="366693"/>
            <a:ext cx="5792804" cy="954107"/>
          </a:xfrm>
          <a:prstGeom prst="rect">
            <a:avLst/>
          </a:prstGeom>
          <a:noFill/>
        </p:spPr>
        <p:txBody>
          <a:bodyPr wrap="square" rtlCol="0">
            <a:spAutoFit/>
          </a:bodyPr>
          <a:lstStyle/>
          <a:p>
            <a:r>
              <a:rPr lang="en-US" sz="2800" dirty="0"/>
              <a:t>Interactive Asynchronous &amp; </a:t>
            </a:r>
            <a:r>
              <a:rPr lang="en-US" sz="2800" dirty="0" err="1"/>
              <a:t>Synchonous</a:t>
            </a:r>
            <a:r>
              <a:rPr lang="en-US" sz="2800" dirty="0"/>
              <a:t> Activities</a:t>
            </a:r>
          </a:p>
        </p:txBody>
      </p:sp>
    </p:spTree>
    <p:extLst>
      <p:ext uri="{BB962C8B-B14F-4D97-AF65-F5344CB8AC3E}">
        <p14:creationId xmlns:p14="http://schemas.microsoft.com/office/powerpoint/2010/main" val="1387068506"/>
      </p:ext>
    </p:extLst>
  </p:cSld>
  <p:clrMapOvr>
    <a:masterClrMapping/>
  </p:clrMapOvr>
</p:sld>
</file>

<file path=ppt/theme/theme1.xml><?xml version="1.0" encoding="utf-8"?>
<a:theme xmlns:a="http://schemas.openxmlformats.org/drawingml/2006/main" name="bnchoption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nchoption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1996</TotalTime>
  <Words>581</Words>
  <Application>Microsoft Office PowerPoint</Application>
  <PresentationFormat>On-screen Show (4:3)</PresentationFormat>
  <Paragraphs>108</Paragraphs>
  <Slides>15</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bnchoption1</vt:lpstr>
      <vt:lpstr>bnchoption1</vt:lpstr>
      <vt:lpstr>Teaching with Technology: Developing, Using &amp; Storing Learning Assets</vt:lpstr>
      <vt:lpstr>Challenges: Can technology help?</vt:lpstr>
      <vt:lpstr> Curricular Challenges: Can Technology Help?</vt:lpstr>
      <vt:lpstr>PowerPoint Presentation</vt:lpstr>
      <vt:lpstr>“Flipping” the Learning Process</vt:lpstr>
      <vt:lpstr>PowerPoint Presentation</vt:lpstr>
      <vt:lpstr>Making Assets Accessible</vt:lpstr>
      <vt:lpstr>Storing, Cataloging, &amp; Sharing Learning Assets</vt:lpstr>
      <vt:lpstr>PowerPoint Presentation</vt:lpstr>
      <vt:lpstr>Revisioning the generalist curriculum</vt:lpstr>
      <vt:lpstr>Branching Video (using H5P)</vt:lpstr>
      <vt:lpstr>Virtual Reality – Second Life</vt:lpstr>
      <vt:lpstr>Learning Apps.</vt:lpstr>
      <vt:lpstr>Small group 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with Technology: Developing, Using &amp; Storing Learning Assets</dc:title>
  <dc:creator>Marjorie Edguer</dc:creator>
  <cp:lastModifiedBy>Marjorie Edguer</cp:lastModifiedBy>
  <cp:revision>30</cp:revision>
  <dcterms:modified xsi:type="dcterms:W3CDTF">2022-03-22T15:37:52Z</dcterms:modified>
</cp:coreProperties>
</file>