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8"/>
  </p:notesMasterIdLst>
  <p:sldIdLst>
    <p:sldId id="373" r:id="rId4"/>
    <p:sldId id="388" r:id="rId5"/>
    <p:sldId id="384" r:id="rId6"/>
    <p:sldId id="376" r:id="rId7"/>
    <p:sldId id="259" r:id="rId8"/>
    <p:sldId id="392" r:id="rId9"/>
    <p:sldId id="393" r:id="rId10"/>
    <p:sldId id="395" r:id="rId11"/>
    <p:sldId id="278" r:id="rId12"/>
    <p:sldId id="282" r:id="rId13"/>
    <p:sldId id="283" r:id="rId14"/>
    <p:sldId id="284" r:id="rId15"/>
    <p:sldId id="285" r:id="rId16"/>
    <p:sldId id="286" r:id="rId17"/>
    <p:sldId id="287" r:id="rId18"/>
    <p:sldId id="394" r:id="rId19"/>
    <p:sldId id="281" r:id="rId20"/>
    <p:sldId id="396" r:id="rId21"/>
    <p:sldId id="380" r:id="rId22"/>
    <p:sldId id="369" r:id="rId23"/>
    <p:sldId id="387" r:id="rId24"/>
    <p:sldId id="391" r:id="rId25"/>
    <p:sldId id="390" r:id="rId26"/>
    <p:sldId id="372" r:id="rId2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21C18A-50A4-AF0D-6719-6B171FD7CACD}" name="Jennifer Lundstrom" initials="JL" userId="S::jennifer@AAAP2.onmicrosoft.com::bf6b34ca-16cb-42e4-9e56-9e52be90e566" providerId="AD"/>
  <p188:author id="{BBEA84DC-C8E5-0990-92F8-1337D69E1C10}" name="Carol Johnson" initials="CJ" userId="S::carol@aaap.org::41023122-e3d3-45de-8caa-bc4191005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35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8" d="100"/>
          <a:sy n="128" d="100"/>
        </p:scale>
        <p:origin x="1744"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D0567-D7B4-4B5E-8CCD-0789AD3A1320}" type="datetimeFigureOut">
              <a:rPr lang="en-US" smtClean="0"/>
              <a:t>3/12/24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F6423-78C7-430B-9A5D-E6ECB8B376B9}" type="slidenum">
              <a:rPr lang="en-US" smtClean="0"/>
              <a:t>‹#›</a:t>
            </a:fld>
            <a:endParaRPr lang="en-US"/>
          </a:p>
        </p:txBody>
      </p:sp>
    </p:spTree>
    <p:extLst>
      <p:ext uri="{BB962C8B-B14F-4D97-AF65-F5344CB8AC3E}">
        <p14:creationId xmlns:p14="http://schemas.microsoft.com/office/powerpoint/2010/main" val="289245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86184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929472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to define art – what is it? How is it used? How does it move them? Does it tell a story? What do we learn from it?</a:t>
            </a:r>
          </a:p>
        </p:txBody>
      </p:sp>
      <p:sp>
        <p:nvSpPr>
          <p:cNvPr id="4" name="Slide Number Placeholder 3"/>
          <p:cNvSpPr>
            <a:spLocks noGrp="1"/>
          </p:cNvSpPr>
          <p:nvPr>
            <p:ph type="sldNum" sz="quarter" idx="5"/>
          </p:nvPr>
        </p:nvSpPr>
        <p:spPr/>
        <p:txBody>
          <a:bodyPr/>
          <a:lstStyle/>
          <a:p>
            <a:fld id="{B62F6412-7DA3-4380-8AD2-32C772B911D4}" type="slidenum">
              <a:rPr lang="en-US" smtClean="0"/>
              <a:t>5</a:t>
            </a:fld>
            <a:endParaRPr lang="en-US"/>
          </a:p>
        </p:txBody>
      </p:sp>
    </p:spTree>
    <p:extLst>
      <p:ext uri="{BB962C8B-B14F-4D97-AF65-F5344CB8AC3E}">
        <p14:creationId xmlns:p14="http://schemas.microsoft.com/office/powerpoint/2010/main" val="74187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40276-70B8-3C44-6865-9B2B176E6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BCE4B-0EFE-3FE9-AB6F-9F46745A1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48CB7-7BA0-6782-0CCD-7C5DDFDC256F}"/>
              </a:ext>
            </a:extLst>
          </p:cNvPr>
          <p:cNvSpPr>
            <a:spLocks noGrp="1"/>
          </p:cNvSpPr>
          <p:nvPr>
            <p:ph type="body" idx="1"/>
          </p:nvPr>
        </p:nvSpPr>
        <p:spPr/>
        <p:txBody>
          <a:bodyPr/>
          <a:lstStyle/>
          <a:p>
            <a:r>
              <a:rPr lang="en-US" dirty="0"/>
              <a:t>Ask audience to define art – what is it? How is it used? How does it move them? Does it tell a story? What do we learn from it?</a:t>
            </a:r>
          </a:p>
        </p:txBody>
      </p:sp>
      <p:sp>
        <p:nvSpPr>
          <p:cNvPr id="4" name="Slide Number Placeholder 3">
            <a:extLst>
              <a:ext uri="{FF2B5EF4-FFF2-40B4-BE49-F238E27FC236}">
                <a16:creationId xmlns:a16="http://schemas.microsoft.com/office/drawing/2014/main" id="{CD6B102C-EAB6-B448-FB56-AAEAB3BD3822}"/>
              </a:ext>
            </a:extLst>
          </p:cNvPr>
          <p:cNvSpPr>
            <a:spLocks noGrp="1"/>
          </p:cNvSpPr>
          <p:nvPr>
            <p:ph type="sldNum" sz="quarter" idx="5"/>
          </p:nvPr>
        </p:nvSpPr>
        <p:spPr/>
        <p:txBody>
          <a:bodyPr/>
          <a:lstStyle/>
          <a:p>
            <a:fld id="{B62F6412-7DA3-4380-8AD2-32C772B911D4}" type="slidenum">
              <a:rPr lang="en-US" smtClean="0"/>
              <a:t>6</a:t>
            </a:fld>
            <a:endParaRPr lang="en-US"/>
          </a:p>
        </p:txBody>
      </p:sp>
    </p:spTree>
    <p:extLst>
      <p:ext uri="{BB962C8B-B14F-4D97-AF65-F5344CB8AC3E}">
        <p14:creationId xmlns:p14="http://schemas.microsoft.com/office/powerpoint/2010/main" val="1871805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p:nvSpPr>
        <p:spPr bwMode="auto">
          <a:xfrm>
            <a:off x="-6568" y="1460410"/>
            <a:ext cx="9166334" cy="2670156"/>
          </a:xfrm>
          <a:prstGeom prst="rect">
            <a:avLst/>
          </a:prstGeom>
          <a:solidFill>
            <a:srgbClr val="6188C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350" b="0" i="0" u="none" strike="noStrike" cap="none" normalizeH="0" baseline="0">
              <a:ln>
                <a:noFill/>
              </a:ln>
              <a:solidFill>
                <a:srgbClr val="512C5A"/>
              </a:solidFill>
              <a:effectLst/>
              <a:latin typeface="Arial" pitchFamily="34" charset="0"/>
            </a:endParaRPr>
          </a:p>
        </p:txBody>
      </p:sp>
      <p:sp>
        <p:nvSpPr>
          <p:cNvPr id="3" name="Subtitle 2"/>
          <p:cNvSpPr>
            <a:spLocks noGrp="1"/>
          </p:cNvSpPr>
          <p:nvPr>
            <p:ph type="subTitle" idx="1"/>
          </p:nvPr>
        </p:nvSpPr>
        <p:spPr>
          <a:xfrm>
            <a:off x="1500433" y="4254382"/>
            <a:ext cx="6400800" cy="1524000"/>
          </a:xfrm>
        </p:spPr>
        <p:txBody>
          <a:bodyPr/>
          <a:lstStyle>
            <a:lvl1pPr marL="0" indent="0" algn="ctr">
              <a:buNone/>
              <a:defRPr>
                <a:solidFill>
                  <a:srgbClr val="8E56A0"/>
                </a:solidFill>
              </a:defRPr>
            </a:lvl1pPr>
            <a:lvl2pPr marL="318131" indent="0" algn="ctr">
              <a:buNone/>
              <a:defRPr>
                <a:solidFill>
                  <a:schemeClr val="tx1">
                    <a:tint val="75000"/>
                  </a:schemeClr>
                </a:solidFill>
              </a:defRPr>
            </a:lvl2pPr>
            <a:lvl3pPr marL="636262" indent="0" algn="ctr">
              <a:buNone/>
              <a:defRPr>
                <a:solidFill>
                  <a:schemeClr val="tx1">
                    <a:tint val="75000"/>
                  </a:schemeClr>
                </a:solidFill>
              </a:defRPr>
            </a:lvl3pPr>
            <a:lvl4pPr marL="954392" indent="0" algn="ctr">
              <a:buNone/>
              <a:defRPr>
                <a:solidFill>
                  <a:schemeClr val="tx1">
                    <a:tint val="75000"/>
                  </a:schemeClr>
                </a:solidFill>
              </a:defRPr>
            </a:lvl4pPr>
            <a:lvl5pPr marL="1272524" indent="0" algn="ctr">
              <a:buNone/>
              <a:defRPr>
                <a:solidFill>
                  <a:schemeClr val="tx1">
                    <a:tint val="75000"/>
                  </a:schemeClr>
                </a:solidFill>
              </a:defRPr>
            </a:lvl5pPr>
            <a:lvl6pPr marL="1590654" indent="0" algn="ctr">
              <a:buNone/>
              <a:defRPr>
                <a:solidFill>
                  <a:schemeClr val="tx1">
                    <a:tint val="75000"/>
                  </a:schemeClr>
                </a:solidFill>
              </a:defRPr>
            </a:lvl6pPr>
            <a:lvl7pPr marL="1908786" indent="0" algn="ctr">
              <a:buNone/>
              <a:defRPr>
                <a:solidFill>
                  <a:schemeClr val="tx1">
                    <a:tint val="75000"/>
                  </a:schemeClr>
                </a:solidFill>
              </a:defRPr>
            </a:lvl7pPr>
            <a:lvl8pPr marL="2226916" indent="0" algn="ctr">
              <a:buNone/>
              <a:defRPr>
                <a:solidFill>
                  <a:schemeClr val="tx1">
                    <a:tint val="75000"/>
                  </a:schemeClr>
                </a:solidFill>
              </a:defRPr>
            </a:lvl8pPr>
            <a:lvl9pPr marL="2545047" indent="0" algn="ctr">
              <a:buNone/>
              <a:defRPr>
                <a:solidFill>
                  <a:schemeClr val="tx1">
                    <a:tint val="75000"/>
                  </a:schemeClr>
                </a:solidFill>
              </a:defRPr>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D2809673-5E4E-226B-A47E-3FFEAB8C7F74}"/>
              </a:ext>
            </a:extLst>
          </p:cNvPr>
          <p:cNvSpPr/>
          <p:nvPr userDrawn="1"/>
        </p:nvSpPr>
        <p:spPr>
          <a:xfrm>
            <a:off x="5738648" y="6164317"/>
            <a:ext cx="2617076" cy="6936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E67278-DBA2-8787-9AA5-48C5C2544799}"/>
              </a:ext>
            </a:extLst>
          </p:cNvPr>
          <p:cNvSpPr/>
          <p:nvPr userDrawn="1"/>
        </p:nvSpPr>
        <p:spPr>
          <a:xfrm>
            <a:off x="-6568" y="-15766"/>
            <a:ext cx="9166334" cy="14761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logo&#10;&#10;Description automatically generated">
            <a:extLst>
              <a:ext uri="{FF2B5EF4-FFF2-40B4-BE49-F238E27FC236}">
                <a16:creationId xmlns:a16="http://schemas.microsoft.com/office/drawing/2014/main" id="{2FC4B253-025A-0700-0E1F-C72851CFBC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2221" y="172408"/>
            <a:ext cx="5397225" cy="1222520"/>
          </a:xfrm>
          <a:prstGeom prst="rect">
            <a:avLst/>
          </a:prstGeom>
        </p:spPr>
      </p:pic>
      <p:sp>
        <p:nvSpPr>
          <p:cNvPr id="18" name="Text Placeholder 17">
            <a:extLst>
              <a:ext uri="{FF2B5EF4-FFF2-40B4-BE49-F238E27FC236}">
                <a16:creationId xmlns:a16="http://schemas.microsoft.com/office/drawing/2014/main" id="{B52103F9-672A-DBAF-1104-FD8DD94320C1}"/>
              </a:ext>
            </a:extLst>
          </p:cNvPr>
          <p:cNvSpPr>
            <a:spLocks noGrp="1"/>
          </p:cNvSpPr>
          <p:nvPr>
            <p:ph type="body" sz="quarter" idx="10"/>
          </p:nvPr>
        </p:nvSpPr>
        <p:spPr>
          <a:xfrm>
            <a:off x="756745" y="2206962"/>
            <a:ext cx="7968507" cy="1151102"/>
          </a:xfrm>
        </p:spPr>
        <p:txBody>
          <a:bodyPr>
            <a:normAutofit/>
          </a:bodyPr>
          <a:lstStyle>
            <a:lvl1pPr marL="0" indent="0" algn="ctr">
              <a:buNone/>
              <a:defRPr sz="4400">
                <a:solidFill>
                  <a:schemeClr val="accent1"/>
                </a:solidFill>
              </a:defRPr>
            </a:lvl1pPr>
          </a:lstStyle>
          <a:p>
            <a:pPr lvl="0"/>
            <a:endParaRPr lang="en-US" dirty="0"/>
          </a:p>
        </p:txBody>
      </p:sp>
    </p:spTree>
    <p:extLst>
      <p:ext uri="{BB962C8B-B14F-4D97-AF65-F5344CB8AC3E}">
        <p14:creationId xmlns:p14="http://schemas.microsoft.com/office/powerpoint/2010/main" val="1922018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61D8-FD37-BFF5-25E2-055946D7CEFA}"/>
              </a:ext>
            </a:extLst>
          </p:cNvPr>
          <p:cNvSpPr>
            <a:spLocks noGrp="1"/>
          </p:cNvSpPr>
          <p:nvPr>
            <p:ph type="title"/>
          </p:nvPr>
        </p:nvSpPr>
        <p:spPr/>
        <p:txBody>
          <a:bodyPr/>
          <a:lstStyle/>
          <a:p>
            <a:r>
              <a:rPr lang="en-US"/>
              <a:t>Click to edit Master title style</a:t>
            </a:r>
          </a:p>
        </p:txBody>
      </p:sp>
      <p:graphicFrame>
        <p:nvGraphicFramePr>
          <p:cNvPr id="3" name="Object 2">
            <a:extLst>
              <a:ext uri="{FF2B5EF4-FFF2-40B4-BE49-F238E27FC236}">
                <a16:creationId xmlns:a16="http://schemas.microsoft.com/office/drawing/2014/main" id="{59CDB2D5-69D1-A4B3-3A0D-D8878D01A50A}"/>
              </a:ext>
            </a:extLst>
          </p:cNvPr>
          <p:cNvGraphicFramePr>
            <a:graphicFrameLocks noChangeAspect="1"/>
          </p:cNvGraphicFramePr>
          <p:nvPr userDrawn="1">
            <p:extLst>
              <p:ext uri="{D42A27DB-BD31-4B8C-83A1-F6EECF244321}">
                <p14:modId xmlns:p14="http://schemas.microsoft.com/office/powerpoint/2010/main" val="2180383453"/>
              </p:ext>
            </p:extLst>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3" name="Object 2">
                        <a:extLst>
                          <a:ext uri="{FF2B5EF4-FFF2-40B4-BE49-F238E27FC236}">
                            <a16:creationId xmlns:a16="http://schemas.microsoft.com/office/drawing/2014/main" id="{59CDB2D5-69D1-A4B3-3A0D-D8878D01A50A}"/>
                          </a:ext>
                        </a:extLst>
                      </p:cNvPr>
                      <p:cNvPicPr/>
                      <p:nvPr/>
                    </p:nvPicPr>
                    <p:blipFill/>
                    <p:spPr>
                      <a:xfrm>
                        <a:off x="1524000" y="1397000"/>
                        <a:ext cx="6096000" cy="4064000"/>
                      </a:xfrm>
                      <a:prstGeom prst="rect">
                        <a:avLst/>
                      </a:prstGeom>
                    </p:spPr>
                  </p:pic>
                </p:oleObj>
              </mc:Fallback>
            </mc:AlternateContent>
          </a:graphicData>
        </a:graphic>
      </p:graphicFrame>
      <p:pic>
        <p:nvPicPr>
          <p:cNvPr id="11" name="Picture 10" descr="A blue and white logo&#10;&#10;Description automatically generated">
            <a:extLst>
              <a:ext uri="{FF2B5EF4-FFF2-40B4-BE49-F238E27FC236}">
                <a16:creationId xmlns:a16="http://schemas.microsoft.com/office/drawing/2014/main" id="{8C055609-9CC3-42C5-FF74-23F0F7FB9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8273" y="6164821"/>
            <a:ext cx="2535400" cy="574291"/>
          </a:xfrm>
          <a:prstGeom prst="rect">
            <a:avLst/>
          </a:prstGeom>
        </p:spPr>
      </p:pic>
    </p:spTree>
    <p:extLst>
      <p:ext uri="{BB962C8B-B14F-4D97-AF65-F5344CB8AC3E}">
        <p14:creationId xmlns:p14="http://schemas.microsoft.com/office/powerpoint/2010/main" val="70248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8" name="Rectangle 7"/>
          <p:cNvSpPr/>
          <p:nvPr/>
        </p:nvSpPr>
        <p:spPr bwMode="auto">
          <a:xfrm>
            <a:off x="0" y="1447800"/>
            <a:ext cx="9144000" cy="2438400"/>
          </a:xfrm>
          <a:prstGeom prst="rect">
            <a:avLst/>
          </a:prstGeom>
          <a:solidFill>
            <a:srgbClr val="6188C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350" b="0" i="0" u="none" strike="noStrike" cap="none" normalizeH="0" baseline="0">
              <a:ln>
                <a:noFill/>
              </a:ln>
              <a:solidFill>
                <a:srgbClr val="512C5A"/>
              </a:solidFill>
              <a:effectLst/>
              <a:latin typeface="Arial" pitchFamily="34" charset="0"/>
            </a:endParaRPr>
          </a:p>
        </p:txBody>
      </p:sp>
      <p:sp>
        <p:nvSpPr>
          <p:cNvPr id="3" name="Subtitle 2"/>
          <p:cNvSpPr>
            <a:spLocks noGrp="1"/>
          </p:cNvSpPr>
          <p:nvPr>
            <p:ph type="subTitle" idx="1"/>
          </p:nvPr>
        </p:nvSpPr>
        <p:spPr>
          <a:xfrm>
            <a:off x="1371600" y="4114800"/>
            <a:ext cx="6400800" cy="1524000"/>
          </a:xfrm>
        </p:spPr>
        <p:txBody>
          <a:bodyPr/>
          <a:lstStyle>
            <a:lvl1pPr marL="0" indent="0" algn="ctr">
              <a:buNone/>
              <a:defRPr>
                <a:solidFill>
                  <a:srgbClr val="8E56A0"/>
                </a:solidFill>
              </a:defRPr>
            </a:lvl1pPr>
            <a:lvl2pPr marL="318131" indent="0" algn="ctr">
              <a:buNone/>
              <a:defRPr>
                <a:solidFill>
                  <a:schemeClr val="tx1">
                    <a:tint val="75000"/>
                  </a:schemeClr>
                </a:solidFill>
              </a:defRPr>
            </a:lvl2pPr>
            <a:lvl3pPr marL="636262" indent="0" algn="ctr">
              <a:buNone/>
              <a:defRPr>
                <a:solidFill>
                  <a:schemeClr val="tx1">
                    <a:tint val="75000"/>
                  </a:schemeClr>
                </a:solidFill>
              </a:defRPr>
            </a:lvl3pPr>
            <a:lvl4pPr marL="954392" indent="0" algn="ctr">
              <a:buNone/>
              <a:defRPr>
                <a:solidFill>
                  <a:schemeClr val="tx1">
                    <a:tint val="75000"/>
                  </a:schemeClr>
                </a:solidFill>
              </a:defRPr>
            </a:lvl4pPr>
            <a:lvl5pPr marL="1272524" indent="0" algn="ctr">
              <a:buNone/>
              <a:defRPr>
                <a:solidFill>
                  <a:schemeClr val="tx1">
                    <a:tint val="75000"/>
                  </a:schemeClr>
                </a:solidFill>
              </a:defRPr>
            </a:lvl5pPr>
            <a:lvl6pPr marL="1590654" indent="0" algn="ctr">
              <a:buNone/>
              <a:defRPr>
                <a:solidFill>
                  <a:schemeClr val="tx1">
                    <a:tint val="75000"/>
                  </a:schemeClr>
                </a:solidFill>
              </a:defRPr>
            </a:lvl6pPr>
            <a:lvl7pPr marL="1908786" indent="0" algn="ctr">
              <a:buNone/>
              <a:defRPr>
                <a:solidFill>
                  <a:schemeClr val="tx1">
                    <a:tint val="75000"/>
                  </a:schemeClr>
                </a:solidFill>
              </a:defRPr>
            </a:lvl7pPr>
            <a:lvl8pPr marL="2226916" indent="0" algn="ctr">
              <a:buNone/>
              <a:defRPr>
                <a:solidFill>
                  <a:schemeClr val="tx1">
                    <a:tint val="75000"/>
                  </a:schemeClr>
                </a:solidFill>
              </a:defRPr>
            </a:lvl8pPr>
            <a:lvl9pPr marL="2545047" indent="0" algn="ctr">
              <a:buNone/>
              <a:defRPr>
                <a:solidFill>
                  <a:schemeClr val="tx1">
                    <a:tint val="75000"/>
                  </a:schemeClr>
                </a:solidFill>
              </a:defRPr>
            </a:lvl9pPr>
          </a:lstStyle>
          <a:p>
            <a:r>
              <a:rPr lang="en-US"/>
              <a:t>Click to edit Master subtitle style</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247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buClr>
                <a:srgbClr val="A356A0"/>
              </a:buClr>
              <a:defRPr sz="1800">
                <a:solidFill>
                  <a:srgbClr val="333333"/>
                </a:solidFill>
              </a:defRPr>
            </a:lvl1pPr>
            <a:lvl2pPr>
              <a:buClr>
                <a:srgbClr val="A356A0"/>
              </a:buClr>
              <a:defRPr sz="1800">
                <a:solidFill>
                  <a:srgbClr val="333333"/>
                </a:solidFill>
              </a:defRPr>
            </a:lvl2pPr>
            <a:lvl3pPr>
              <a:buClr>
                <a:srgbClr val="A356A0"/>
              </a:buClr>
              <a:defRPr sz="1800">
                <a:solidFill>
                  <a:srgbClr val="333333"/>
                </a:solidFill>
              </a:defRPr>
            </a:lvl3pPr>
            <a:lvl4pPr>
              <a:buClr>
                <a:srgbClr val="A356A0"/>
              </a:buClr>
              <a:defRPr sz="1800">
                <a:solidFill>
                  <a:srgbClr val="333333"/>
                </a:solidFill>
              </a:defRPr>
            </a:lvl4pPr>
            <a:lvl5pPr>
              <a:buClr>
                <a:srgbClr val="A356A0"/>
              </a:buClr>
              <a:defRPr sz="18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6146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marL="342900" indent="-342900">
              <a:buClr>
                <a:srgbClr val="A356A0"/>
              </a:buClr>
              <a:buFont typeface="Arial" panose="020B0604020202020204" pitchFamily="34" charset="0"/>
              <a:buChar char="•"/>
              <a:defRPr sz="1950">
                <a:solidFill>
                  <a:srgbClr val="333333"/>
                </a:solidFill>
              </a:defRPr>
            </a:lvl1pPr>
            <a:lvl2pPr>
              <a:buClr>
                <a:srgbClr val="A356A0"/>
              </a:buClr>
              <a:defRPr sz="1650">
                <a:solidFill>
                  <a:srgbClr val="333333"/>
                </a:solidFill>
              </a:defRPr>
            </a:lvl2pPr>
            <a:lvl3pPr>
              <a:buClr>
                <a:srgbClr val="A356A0"/>
              </a:buClr>
              <a:defRPr sz="1425">
                <a:solidFill>
                  <a:srgbClr val="333333"/>
                </a:solidFill>
              </a:defRPr>
            </a:lvl3pPr>
            <a:lvl4pPr>
              <a:buClr>
                <a:srgbClr val="A356A0"/>
              </a:buClr>
              <a:defRPr sz="1200">
                <a:solidFill>
                  <a:srgbClr val="333333"/>
                </a:solidFill>
              </a:defRPr>
            </a:lvl4pPr>
            <a:lvl5pPr>
              <a:buClr>
                <a:srgbClr val="A356A0"/>
              </a:buClr>
              <a:defRPr sz="1200">
                <a:solidFill>
                  <a:srgbClr val="333333"/>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3"/>
            <a:ext cx="4038600" cy="4525963"/>
          </a:xfrm>
        </p:spPr>
        <p:txBody>
          <a:bodyPr/>
          <a:lstStyle>
            <a:lvl1pPr>
              <a:defRPr sz="1950"/>
            </a:lvl1pPr>
            <a:lvl2pPr>
              <a:defRPr sz="1650"/>
            </a:lvl2pPr>
            <a:lvl3pPr>
              <a:defRPr sz="1425"/>
            </a:lvl3pPr>
            <a:lvl4pPr marL="1168816" indent="-214313">
              <a:buClr>
                <a:srgbClr val="A356A0"/>
              </a:buClr>
              <a:buFont typeface="Arial" panose="020B0604020202020204" pitchFamily="34" charset="0"/>
              <a:buChar char="−"/>
              <a:defRPr sz="1200"/>
            </a:lvl4pPr>
            <a:lvl5pPr marL="1272237" indent="0">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8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650" b="1"/>
            </a:lvl1pPr>
            <a:lvl2pPr marL="318131" indent="0">
              <a:buNone/>
              <a:defRPr sz="1425" b="1"/>
            </a:lvl2pPr>
            <a:lvl3pPr marL="636262" indent="0">
              <a:buNone/>
              <a:defRPr sz="1200" b="1"/>
            </a:lvl3pPr>
            <a:lvl4pPr marL="954392" indent="0">
              <a:buNone/>
              <a:defRPr sz="1125" b="1"/>
            </a:lvl4pPr>
            <a:lvl5pPr marL="1272524" indent="0">
              <a:buNone/>
              <a:defRPr sz="1125" b="1"/>
            </a:lvl5pPr>
            <a:lvl6pPr marL="1590654" indent="0">
              <a:buNone/>
              <a:defRPr sz="1125" b="1"/>
            </a:lvl6pPr>
            <a:lvl7pPr marL="1908786" indent="0">
              <a:buNone/>
              <a:defRPr sz="1125" b="1"/>
            </a:lvl7pPr>
            <a:lvl8pPr marL="2226916" indent="0">
              <a:buNone/>
              <a:defRPr sz="1125" b="1"/>
            </a:lvl8pPr>
            <a:lvl9pPr marL="2545047" indent="0">
              <a:buNone/>
              <a:defRPr sz="1125"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650"/>
            </a:lvl1pPr>
            <a:lvl2pPr>
              <a:defRPr sz="1425"/>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650" b="1"/>
            </a:lvl1pPr>
            <a:lvl2pPr marL="318131" indent="0">
              <a:buNone/>
              <a:defRPr sz="1425" b="1"/>
            </a:lvl2pPr>
            <a:lvl3pPr marL="636262" indent="0">
              <a:buNone/>
              <a:defRPr sz="1200" b="1"/>
            </a:lvl3pPr>
            <a:lvl4pPr marL="954392" indent="0">
              <a:buNone/>
              <a:defRPr sz="1125" b="1"/>
            </a:lvl4pPr>
            <a:lvl5pPr marL="1272524" indent="0">
              <a:buNone/>
              <a:defRPr sz="1125" b="1"/>
            </a:lvl5pPr>
            <a:lvl6pPr marL="1590654" indent="0">
              <a:buNone/>
              <a:defRPr sz="1125" b="1"/>
            </a:lvl6pPr>
            <a:lvl7pPr marL="1908786" indent="0">
              <a:buNone/>
              <a:defRPr sz="1125" b="1"/>
            </a:lvl7pPr>
            <a:lvl8pPr marL="2226916" indent="0">
              <a:buNone/>
              <a:defRPr sz="1125" b="1"/>
            </a:lvl8pPr>
            <a:lvl9pPr marL="254504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650"/>
            </a:lvl1pPr>
            <a:lvl2pPr>
              <a:defRPr sz="1425"/>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512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F3A29-C4BC-4F46-8E4A-E1E52D93FEA9}"/>
              </a:ext>
            </a:extLst>
          </p:cNvPr>
          <p:cNvSpPr>
            <a:spLocks noGrp="1"/>
          </p:cNvSpPr>
          <p:nvPr>
            <p:ph idx="1"/>
          </p:nvPr>
        </p:nvSpPr>
        <p:spPr>
          <a:xfrm>
            <a:off x="914400" y="1600541"/>
            <a:ext cx="7391400" cy="4495459"/>
          </a:xfrm>
        </p:spPr>
        <p:txBody>
          <a:bodyPr>
            <a:normAutofit/>
          </a:bodyPr>
          <a:lstStyle>
            <a:lvl1pPr>
              <a:buClr>
                <a:srgbClr val="A356A0"/>
              </a:buClr>
              <a:defRPr sz="1800">
                <a:solidFill>
                  <a:srgbClr val="333333"/>
                </a:solidFill>
              </a:defRPr>
            </a:lvl1pPr>
            <a:lvl2pPr>
              <a:buClr>
                <a:srgbClr val="A356A0"/>
              </a:buClr>
              <a:defRPr sz="1800">
                <a:solidFill>
                  <a:srgbClr val="333333"/>
                </a:solidFill>
              </a:defRPr>
            </a:lvl2pPr>
            <a:lvl3pPr>
              <a:buClr>
                <a:srgbClr val="A356A0"/>
              </a:buClr>
              <a:defRPr sz="1800">
                <a:solidFill>
                  <a:srgbClr val="333333"/>
                </a:solidFill>
              </a:defRPr>
            </a:lvl3pPr>
            <a:lvl4pPr>
              <a:buClr>
                <a:srgbClr val="A356A0"/>
              </a:buClr>
              <a:defRPr sz="1800">
                <a:solidFill>
                  <a:srgbClr val="333333"/>
                </a:solidFill>
              </a:defRPr>
            </a:lvl4pPr>
            <a:lvl5pPr>
              <a:buClr>
                <a:srgbClr val="A356A0"/>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41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81ECDD-6DC0-45DF-AF6D-AADFF7D95B0F}"/>
              </a:ext>
            </a:extLst>
          </p:cNvPr>
          <p:cNvSpPr txBox="1"/>
          <p:nvPr userDrawn="1"/>
        </p:nvSpPr>
        <p:spPr>
          <a:xfrm>
            <a:off x="0" y="0"/>
            <a:ext cx="9144000" cy="2466109"/>
          </a:xfrm>
          <a:prstGeom prst="rect">
            <a:avLst/>
          </a:prstGeom>
          <a:solidFill>
            <a:schemeClr val="accent3"/>
          </a:solidFill>
        </p:spPr>
        <p:txBody>
          <a:bodyPr wrap="square" rtlCol="0">
            <a:spAutoFit/>
          </a:bodyPr>
          <a:lstStyle/>
          <a:p>
            <a:endParaRPr lang="en-US" dirty="0"/>
          </a:p>
        </p:txBody>
      </p:sp>
      <p:sp>
        <p:nvSpPr>
          <p:cNvPr id="4" name="Content Placeholder 2">
            <a:extLst>
              <a:ext uri="{FF2B5EF4-FFF2-40B4-BE49-F238E27FC236}">
                <a16:creationId xmlns:a16="http://schemas.microsoft.com/office/drawing/2014/main" id="{1F355B99-45BC-4960-9ABD-D1F7B21576CB}"/>
              </a:ext>
            </a:extLst>
          </p:cNvPr>
          <p:cNvSpPr>
            <a:spLocks noGrp="1"/>
          </p:cNvSpPr>
          <p:nvPr>
            <p:ph idx="1"/>
          </p:nvPr>
        </p:nvSpPr>
        <p:spPr>
          <a:xfrm>
            <a:off x="775854" y="706582"/>
            <a:ext cx="7391400" cy="4495459"/>
          </a:xfrm>
        </p:spPr>
        <p:txBody>
          <a:bodyPr>
            <a:normAutofit/>
          </a:bodyPr>
          <a:lstStyle>
            <a:lvl1pPr>
              <a:buClr>
                <a:srgbClr val="A356A0"/>
              </a:buClr>
              <a:defRPr sz="1800">
                <a:solidFill>
                  <a:srgbClr val="333333"/>
                </a:solidFill>
              </a:defRPr>
            </a:lvl1pPr>
            <a:lvl2pPr>
              <a:buClr>
                <a:srgbClr val="A356A0"/>
              </a:buClr>
              <a:defRPr sz="1800">
                <a:solidFill>
                  <a:srgbClr val="333333"/>
                </a:solidFill>
              </a:defRPr>
            </a:lvl2pPr>
            <a:lvl3pPr>
              <a:buClr>
                <a:srgbClr val="A356A0"/>
              </a:buClr>
              <a:defRPr sz="1800">
                <a:solidFill>
                  <a:srgbClr val="333333"/>
                </a:solidFill>
              </a:defRPr>
            </a:lvl3pPr>
            <a:lvl4pPr>
              <a:buClr>
                <a:srgbClr val="A356A0"/>
              </a:buClr>
              <a:defRPr sz="1800">
                <a:solidFill>
                  <a:srgbClr val="333333"/>
                </a:solidFill>
              </a:defRPr>
            </a:lvl4pPr>
            <a:lvl5pPr>
              <a:buClr>
                <a:srgbClr val="A356A0"/>
              </a:buCl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745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7" y="1579417"/>
            <a:ext cx="5486400" cy="3787925"/>
          </a:xfrm>
        </p:spPr>
        <p:txBody>
          <a:bodyPr rtlCol="0">
            <a:normAutofit/>
          </a:bodyPr>
          <a:lstStyle>
            <a:lvl1pPr marL="0" indent="0">
              <a:buNone/>
              <a:defRPr sz="2250"/>
            </a:lvl1pPr>
            <a:lvl2pPr marL="318131" indent="0">
              <a:buNone/>
              <a:defRPr sz="1950"/>
            </a:lvl2pPr>
            <a:lvl3pPr marL="636262" indent="0">
              <a:buNone/>
              <a:defRPr sz="1650"/>
            </a:lvl3pPr>
            <a:lvl4pPr marL="954392" indent="0">
              <a:buNone/>
              <a:defRPr sz="1425"/>
            </a:lvl4pPr>
            <a:lvl5pPr marL="1272524" indent="0">
              <a:buNone/>
              <a:defRPr sz="1425"/>
            </a:lvl5pPr>
            <a:lvl6pPr marL="1590654" indent="0">
              <a:buNone/>
              <a:defRPr sz="1425"/>
            </a:lvl6pPr>
            <a:lvl7pPr marL="1908786" indent="0">
              <a:buNone/>
              <a:defRPr sz="1425"/>
            </a:lvl7pPr>
            <a:lvl8pPr marL="2226916" indent="0">
              <a:buNone/>
              <a:defRPr sz="1425"/>
            </a:lvl8pPr>
            <a:lvl9pPr marL="2545047" indent="0">
              <a:buNone/>
              <a:defRPr sz="14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7" y="5367343"/>
            <a:ext cx="5486400" cy="804863"/>
          </a:xfrm>
        </p:spPr>
        <p:txBody>
          <a:bodyPr/>
          <a:lstStyle>
            <a:lvl1pPr marL="0" indent="0">
              <a:buNone/>
              <a:defRPr sz="975"/>
            </a:lvl1pPr>
            <a:lvl2pPr marL="318131" indent="0">
              <a:buNone/>
              <a:defRPr sz="825"/>
            </a:lvl2pPr>
            <a:lvl3pPr marL="636262" indent="0">
              <a:buNone/>
              <a:defRPr sz="675"/>
            </a:lvl3pPr>
            <a:lvl4pPr marL="954392" indent="0">
              <a:buNone/>
              <a:defRPr sz="675"/>
            </a:lvl4pPr>
            <a:lvl5pPr marL="1272524" indent="0">
              <a:buNone/>
              <a:defRPr sz="675"/>
            </a:lvl5pPr>
            <a:lvl6pPr marL="1590654" indent="0">
              <a:buNone/>
              <a:defRPr sz="675"/>
            </a:lvl6pPr>
            <a:lvl7pPr marL="1908786" indent="0">
              <a:buNone/>
              <a:defRPr sz="675"/>
            </a:lvl7pPr>
            <a:lvl8pPr marL="2226916" indent="0">
              <a:buNone/>
              <a:defRPr sz="675"/>
            </a:lvl8pPr>
            <a:lvl9pPr marL="2545047" indent="0">
              <a:buNone/>
              <a:defRPr sz="675"/>
            </a:lvl9pPr>
          </a:lstStyle>
          <a:p>
            <a:pPr lvl="0"/>
            <a:r>
              <a:rPr lang="en-US"/>
              <a:t>Click to edit Master text styles</a:t>
            </a:r>
          </a:p>
        </p:txBody>
      </p:sp>
      <p:sp>
        <p:nvSpPr>
          <p:cNvPr id="5" name="Title Placeholder 1">
            <a:extLst>
              <a:ext uri="{FF2B5EF4-FFF2-40B4-BE49-F238E27FC236}">
                <a16:creationId xmlns:a16="http://schemas.microsoft.com/office/drawing/2014/main" id="{7DC521FE-6FE7-4757-9AB1-C4EE218EB740}"/>
              </a:ext>
            </a:extLst>
          </p:cNvPr>
          <p:cNvSpPr>
            <a:spLocks noGrp="1"/>
          </p:cNvSpPr>
          <p:nvPr>
            <p:ph type="title"/>
          </p:nvPr>
        </p:nvSpPr>
        <p:spPr bwMode="auto">
          <a:xfrm>
            <a:off x="494947" y="222124"/>
            <a:ext cx="82303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847" tIns="42424" rIns="84847" bIns="42424" numCol="1" anchor="ctr" anchorCtr="0" compatLnSpc="1">
            <a:prstTxWarp prst="textNoShape">
              <a:avLst/>
            </a:prstTxWarp>
          </a:bodyPr>
          <a:lstStyle/>
          <a:p>
            <a:pPr lvl="0"/>
            <a:r>
              <a:rPr lang="en-US" altLang="en-US"/>
              <a:t>Click to edit Master title style</a:t>
            </a:r>
            <a:endParaRPr lang="en-US" altLang="en-US" dirty="0"/>
          </a:p>
        </p:txBody>
      </p:sp>
    </p:spTree>
    <p:extLst>
      <p:ext uri="{BB962C8B-B14F-4D97-AF65-F5344CB8AC3E}">
        <p14:creationId xmlns:p14="http://schemas.microsoft.com/office/powerpoint/2010/main" val="328176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p:txBody>
      </p:sp>
      <p:pic>
        <p:nvPicPr>
          <p:cNvPr id="4" name="Picture 3" descr="A blue and white logo&#10;&#10;Description automatically generated">
            <a:extLst>
              <a:ext uri="{FF2B5EF4-FFF2-40B4-BE49-F238E27FC236}">
                <a16:creationId xmlns:a16="http://schemas.microsoft.com/office/drawing/2014/main" id="{762E6176-0115-B3B6-3F6E-78CBB12C4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0400" y="6202140"/>
            <a:ext cx="2535400" cy="574291"/>
          </a:xfrm>
          <a:prstGeom prst="rect">
            <a:avLst/>
          </a:prstGeom>
        </p:spPr>
      </p:pic>
    </p:spTree>
    <p:extLst>
      <p:ext uri="{BB962C8B-B14F-4D97-AF65-F5344CB8AC3E}">
        <p14:creationId xmlns:p14="http://schemas.microsoft.com/office/powerpoint/2010/main" val="130208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lvl4pPr marL="954503" indent="0">
              <a:buNone/>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A blue and white logo&#10;&#10;Description automatically generated">
            <a:extLst>
              <a:ext uri="{FF2B5EF4-FFF2-40B4-BE49-F238E27FC236}">
                <a16:creationId xmlns:a16="http://schemas.microsoft.com/office/drawing/2014/main" id="{A336370C-3C78-235A-CC2C-02A0BB344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98273" y="6164821"/>
            <a:ext cx="2535400" cy="574291"/>
          </a:xfrm>
          <a:prstGeom prst="rect">
            <a:avLst/>
          </a:prstGeom>
        </p:spPr>
      </p:pic>
    </p:spTree>
    <p:extLst>
      <p:ext uri="{BB962C8B-B14F-4D97-AF65-F5344CB8AC3E}">
        <p14:creationId xmlns:p14="http://schemas.microsoft.com/office/powerpoint/2010/main" val="196501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1447800"/>
          </a:xfrm>
          <a:prstGeom prst="rect">
            <a:avLst/>
          </a:prstGeom>
          <a:solidFill>
            <a:srgbClr val="6188C1"/>
          </a:solidFill>
          <a:ln w="9525">
            <a:noFill/>
            <a:round/>
            <a:headEnd/>
            <a:tailEnd/>
          </a:ln>
        </p:spPr>
        <p:txBody>
          <a:bodyPr lIns="58167" tIns="29084" rIns="58167" bIns="29084"/>
          <a:lstStyle/>
          <a:p>
            <a:pPr eaLnBrk="0" hangingPunct="0"/>
            <a:endParaRPr lang="en-US" sz="1125">
              <a:solidFill>
                <a:srgbClr val="512C5A"/>
              </a:solidFill>
              <a:cs typeface="Arial" charset="0"/>
            </a:endParaRPr>
          </a:p>
        </p:txBody>
      </p:sp>
      <p:sp>
        <p:nvSpPr>
          <p:cNvPr id="1026" name="Title Placeholder 1"/>
          <p:cNvSpPr>
            <a:spLocks noGrp="1"/>
          </p:cNvSpPr>
          <p:nvPr>
            <p:ph type="title"/>
          </p:nvPr>
        </p:nvSpPr>
        <p:spPr bwMode="auto">
          <a:xfrm>
            <a:off x="494947" y="222124"/>
            <a:ext cx="82303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847" tIns="42424" rIns="84847" bIns="42424"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914400" y="1600541"/>
            <a:ext cx="7391400" cy="449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2424" rIns="0" bIns="42424"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3" name="TextBox 2"/>
          <p:cNvSpPr txBox="1"/>
          <p:nvPr/>
        </p:nvSpPr>
        <p:spPr>
          <a:xfrm>
            <a:off x="8305801" y="6303708"/>
            <a:ext cx="688269" cy="300082"/>
          </a:xfrm>
          <a:prstGeom prst="rect">
            <a:avLst/>
          </a:prstGeom>
          <a:noFill/>
        </p:spPr>
        <p:txBody>
          <a:bodyPr wrap="square" rtlCol="0">
            <a:spAutoFit/>
          </a:bodyPr>
          <a:lstStyle/>
          <a:p>
            <a:fld id="{51F37FE3-A539-4241-879C-8CE5329EEACE}" type="slidenum">
              <a:rPr lang="en-US" sz="1350" smtClean="0"/>
              <a:t>‹#›</a:t>
            </a:fld>
            <a:endParaRPr lang="en-US" sz="1350" dirty="0"/>
          </a:p>
        </p:txBody>
      </p:sp>
      <p:pic>
        <p:nvPicPr>
          <p:cNvPr id="2" name="Picture 1"/>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867400" y="6189120"/>
            <a:ext cx="2247900" cy="526219"/>
          </a:xfrm>
          <a:prstGeom prst="rect">
            <a:avLst/>
          </a:prstGeom>
        </p:spPr>
      </p:pic>
      <p:pic>
        <p:nvPicPr>
          <p:cNvPr id="5" name="Picture 4" descr="A blue and white logo&#10;&#10;Description automatically generated">
            <a:extLst>
              <a:ext uri="{FF2B5EF4-FFF2-40B4-BE49-F238E27FC236}">
                <a16:creationId xmlns:a16="http://schemas.microsoft.com/office/drawing/2014/main" id="{48AF4B15-C48B-88B0-5E55-1E36C80B7E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61996" y="6235417"/>
            <a:ext cx="2233445" cy="505896"/>
          </a:xfrm>
          <a:prstGeom prst="rect">
            <a:avLst/>
          </a:prstGeom>
        </p:spPr>
      </p:pic>
    </p:spTree>
    <p:extLst>
      <p:ext uri="{BB962C8B-B14F-4D97-AF65-F5344CB8AC3E}">
        <p14:creationId xmlns:p14="http://schemas.microsoft.com/office/powerpoint/2010/main" val="1489877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ctr" defTabSz="635467" rtl="0" eaLnBrk="1" fontAlgn="base" hangingPunct="1">
        <a:spcBef>
          <a:spcPct val="0"/>
        </a:spcBef>
        <a:spcAft>
          <a:spcPct val="0"/>
        </a:spcAft>
        <a:defRPr sz="3000" kern="1200">
          <a:solidFill>
            <a:schemeClr val="accent6"/>
          </a:solidFill>
          <a:latin typeface="+mj-lt"/>
          <a:ea typeface="+mj-ea"/>
          <a:cs typeface="+mj-cs"/>
        </a:defRPr>
      </a:lvl1pPr>
      <a:lvl2pPr algn="ctr" defTabSz="635467" rtl="0" eaLnBrk="1" fontAlgn="base" hangingPunct="1">
        <a:spcBef>
          <a:spcPct val="0"/>
        </a:spcBef>
        <a:spcAft>
          <a:spcPct val="0"/>
        </a:spcAft>
        <a:defRPr sz="3000">
          <a:solidFill>
            <a:schemeClr val="tx1"/>
          </a:solidFill>
          <a:latin typeface="Arial" charset="0"/>
        </a:defRPr>
      </a:lvl2pPr>
      <a:lvl3pPr algn="ctr" defTabSz="635467" rtl="0" eaLnBrk="1" fontAlgn="base" hangingPunct="1">
        <a:spcBef>
          <a:spcPct val="0"/>
        </a:spcBef>
        <a:spcAft>
          <a:spcPct val="0"/>
        </a:spcAft>
        <a:defRPr sz="3000">
          <a:solidFill>
            <a:schemeClr val="tx1"/>
          </a:solidFill>
          <a:latin typeface="Arial" charset="0"/>
        </a:defRPr>
      </a:lvl3pPr>
      <a:lvl4pPr algn="ctr" defTabSz="635467" rtl="0" eaLnBrk="1" fontAlgn="base" hangingPunct="1">
        <a:spcBef>
          <a:spcPct val="0"/>
        </a:spcBef>
        <a:spcAft>
          <a:spcPct val="0"/>
        </a:spcAft>
        <a:defRPr sz="3000">
          <a:solidFill>
            <a:schemeClr val="tx1"/>
          </a:solidFill>
          <a:latin typeface="Arial" charset="0"/>
        </a:defRPr>
      </a:lvl4pPr>
      <a:lvl5pPr algn="ctr" defTabSz="635467" rtl="0" eaLnBrk="1" fontAlgn="base" hangingPunct="1">
        <a:spcBef>
          <a:spcPct val="0"/>
        </a:spcBef>
        <a:spcAft>
          <a:spcPct val="0"/>
        </a:spcAft>
        <a:defRPr sz="3000">
          <a:solidFill>
            <a:schemeClr val="tx1"/>
          </a:solidFill>
          <a:latin typeface="Arial" charset="0"/>
        </a:defRPr>
      </a:lvl5pPr>
      <a:lvl6pPr marL="375030" algn="ctr" defTabSz="635467" rtl="0" eaLnBrk="1" fontAlgn="base" hangingPunct="1">
        <a:spcBef>
          <a:spcPct val="0"/>
        </a:spcBef>
        <a:spcAft>
          <a:spcPct val="0"/>
        </a:spcAft>
        <a:defRPr sz="3000">
          <a:solidFill>
            <a:schemeClr val="tx1"/>
          </a:solidFill>
          <a:latin typeface="Arial" charset="0"/>
        </a:defRPr>
      </a:lvl6pPr>
      <a:lvl7pPr marL="750059" algn="ctr" defTabSz="635467" rtl="0" eaLnBrk="1" fontAlgn="base" hangingPunct="1">
        <a:spcBef>
          <a:spcPct val="0"/>
        </a:spcBef>
        <a:spcAft>
          <a:spcPct val="0"/>
        </a:spcAft>
        <a:defRPr sz="3000">
          <a:solidFill>
            <a:schemeClr val="tx1"/>
          </a:solidFill>
          <a:latin typeface="Arial" charset="0"/>
        </a:defRPr>
      </a:lvl7pPr>
      <a:lvl8pPr marL="1125089" algn="ctr" defTabSz="635467" rtl="0" eaLnBrk="1" fontAlgn="base" hangingPunct="1">
        <a:spcBef>
          <a:spcPct val="0"/>
        </a:spcBef>
        <a:spcAft>
          <a:spcPct val="0"/>
        </a:spcAft>
        <a:defRPr sz="3000">
          <a:solidFill>
            <a:schemeClr val="tx1"/>
          </a:solidFill>
          <a:latin typeface="Arial" charset="0"/>
        </a:defRPr>
      </a:lvl8pPr>
      <a:lvl9pPr marL="1500119" algn="ctr" defTabSz="635467" rtl="0" eaLnBrk="1" fontAlgn="base" hangingPunct="1">
        <a:spcBef>
          <a:spcPct val="0"/>
        </a:spcBef>
        <a:spcAft>
          <a:spcPct val="0"/>
        </a:spcAft>
        <a:defRPr sz="3000">
          <a:solidFill>
            <a:schemeClr val="tx1"/>
          </a:solidFill>
          <a:latin typeface="Arial" charset="0"/>
        </a:defRPr>
      </a:lvl9pPr>
    </p:titleStyle>
    <p:bodyStyle>
      <a:lvl1pPr marL="257175" indent="-257175" algn="l" defTabSz="635467" rtl="0" eaLnBrk="1" fontAlgn="base" hangingPunct="1">
        <a:spcBef>
          <a:spcPct val="20000"/>
        </a:spcBef>
        <a:spcAft>
          <a:spcPct val="0"/>
        </a:spcAft>
        <a:buClr>
          <a:srgbClr val="A356A0"/>
        </a:buClr>
        <a:buFont typeface="Arial" panose="020B0604020202020204" pitchFamily="34" charset="0"/>
        <a:buChar char="•"/>
        <a:defRPr sz="1800" kern="1200">
          <a:solidFill>
            <a:srgbClr val="333333"/>
          </a:solidFill>
          <a:latin typeface="+mn-lt"/>
          <a:ea typeface="+mn-ea"/>
          <a:cs typeface="+mn-cs"/>
        </a:defRPr>
      </a:lvl1pPr>
      <a:lvl2pPr marL="576211" indent="-257175" algn="l" defTabSz="635467" rtl="0" eaLnBrk="1" fontAlgn="base" hangingPunct="1">
        <a:spcBef>
          <a:spcPct val="20000"/>
        </a:spcBef>
        <a:spcAft>
          <a:spcPct val="0"/>
        </a:spcAft>
        <a:buClr>
          <a:srgbClr val="A356A0"/>
        </a:buClr>
        <a:buFont typeface="Wingdings" panose="05000000000000000000" pitchFamily="2" charset="2"/>
        <a:buChar char="§"/>
        <a:defRPr sz="1800" kern="1200">
          <a:solidFill>
            <a:srgbClr val="333333"/>
          </a:solidFill>
          <a:latin typeface="+mn-lt"/>
          <a:ea typeface="+mn-ea"/>
          <a:cs typeface="+mn-cs"/>
        </a:defRPr>
      </a:lvl2pPr>
      <a:lvl3pPr marL="892643" indent="-257175" algn="l" defTabSz="635467" rtl="0" eaLnBrk="1" fontAlgn="base" hangingPunct="1">
        <a:spcBef>
          <a:spcPct val="20000"/>
        </a:spcBef>
        <a:spcAft>
          <a:spcPct val="0"/>
        </a:spcAft>
        <a:buClr>
          <a:srgbClr val="A356A0"/>
        </a:buClr>
        <a:buFont typeface="Arial" panose="020B0604020202020204" pitchFamily="34" charset="0"/>
        <a:buChar char="−"/>
        <a:defRPr sz="1800" kern="1200">
          <a:solidFill>
            <a:srgbClr val="333333"/>
          </a:solidFill>
          <a:latin typeface="+mn-lt"/>
          <a:ea typeface="+mn-ea"/>
          <a:cs typeface="+mn-cs"/>
        </a:defRPr>
      </a:lvl3pPr>
      <a:lvl4pPr marL="1113370" indent="-158867" algn="l" defTabSz="635467" rtl="0" eaLnBrk="1" fontAlgn="base" hangingPunct="1">
        <a:spcBef>
          <a:spcPct val="20000"/>
        </a:spcBef>
        <a:spcAft>
          <a:spcPct val="0"/>
        </a:spcAft>
        <a:buClr>
          <a:srgbClr val="54BABA"/>
        </a:buClr>
        <a:buFont typeface="Arial" charset="0"/>
        <a:buChar char="–"/>
        <a:defRPr sz="1425" kern="1200">
          <a:solidFill>
            <a:srgbClr val="512C5A"/>
          </a:solidFill>
          <a:latin typeface="+mn-lt"/>
          <a:ea typeface="+mn-ea"/>
          <a:cs typeface="+mn-cs"/>
        </a:defRPr>
      </a:lvl4pPr>
      <a:lvl5pPr marL="1431104" indent="-158867" algn="l" defTabSz="635467" rtl="0" eaLnBrk="1" fontAlgn="base" hangingPunct="1">
        <a:spcBef>
          <a:spcPct val="20000"/>
        </a:spcBef>
        <a:spcAft>
          <a:spcPct val="0"/>
        </a:spcAft>
        <a:buClr>
          <a:srgbClr val="54BABA"/>
        </a:buClr>
        <a:buFont typeface="Arial" charset="0"/>
        <a:buChar char="»"/>
        <a:defRPr sz="1425" kern="1200">
          <a:solidFill>
            <a:srgbClr val="512C5A"/>
          </a:solidFill>
          <a:latin typeface="+mn-lt"/>
          <a:ea typeface="+mn-ea"/>
          <a:cs typeface="+mn-cs"/>
        </a:defRPr>
      </a:lvl5pPr>
      <a:lvl6pPr marL="1749964" indent="-159088" algn="l" defTabSz="636350" rtl="0" eaLnBrk="1" latinLnBrk="0" hangingPunct="1">
        <a:spcBef>
          <a:spcPct val="20000"/>
        </a:spcBef>
        <a:buFont typeface="Arial" panose="020B0604020202020204" pitchFamily="34" charset="0"/>
        <a:buChar char="•"/>
        <a:defRPr sz="1425" kern="1200">
          <a:solidFill>
            <a:schemeClr val="tx1"/>
          </a:solidFill>
          <a:latin typeface="+mn-lt"/>
          <a:ea typeface="+mn-ea"/>
          <a:cs typeface="+mn-cs"/>
        </a:defRPr>
      </a:lvl6pPr>
      <a:lvl7pPr marL="2068139" indent="-159088" algn="l" defTabSz="636350" rtl="0" eaLnBrk="1" latinLnBrk="0" hangingPunct="1">
        <a:spcBef>
          <a:spcPct val="20000"/>
        </a:spcBef>
        <a:buFont typeface="Arial" panose="020B0604020202020204" pitchFamily="34" charset="0"/>
        <a:buChar char="•"/>
        <a:defRPr sz="1425" kern="1200">
          <a:solidFill>
            <a:schemeClr val="tx1"/>
          </a:solidFill>
          <a:latin typeface="+mn-lt"/>
          <a:ea typeface="+mn-ea"/>
          <a:cs typeface="+mn-cs"/>
        </a:defRPr>
      </a:lvl7pPr>
      <a:lvl8pPr marL="2386315" indent="-159088" algn="l" defTabSz="636350" rtl="0" eaLnBrk="1" latinLnBrk="0" hangingPunct="1">
        <a:spcBef>
          <a:spcPct val="20000"/>
        </a:spcBef>
        <a:buFont typeface="Arial" panose="020B0604020202020204" pitchFamily="34" charset="0"/>
        <a:buChar char="•"/>
        <a:defRPr sz="1425" kern="1200">
          <a:solidFill>
            <a:schemeClr val="tx1"/>
          </a:solidFill>
          <a:latin typeface="+mn-lt"/>
          <a:ea typeface="+mn-ea"/>
          <a:cs typeface="+mn-cs"/>
        </a:defRPr>
      </a:lvl8pPr>
      <a:lvl9pPr marL="2704490" indent="-159088" algn="l" defTabSz="636350" rtl="0" eaLnBrk="1" latinLnBrk="0" hangingPunct="1">
        <a:spcBef>
          <a:spcPct val="20000"/>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36350" rtl="0" eaLnBrk="1" latinLnBrk="0" hangingPunct="1">
        <a:defRPr sz="1200" kern="1200">
          <a:solidFill>
            <a:schemeClr val="tx1"/>
          </a:solidFill>
          <a:latin typeface="+mn-lt"/>
          <a:ea typeface="+mn-ea"/>
          <a:cs typeface="+mn-cs"/>
        </a:defRPr>
      </a:lvl1pPr>
      <a:lvl2pPr marL="318175" algn="l" defTabSz="636350" rtl="0" eaLnBrk="1" latinLnBrk="0" hangingPunct="1">
        <a:defRPr sz="1200" kern="1200">
          <a:solidFill>
            <a:schemeClr val="tx1"/>
          </a:solidFill>
          <a:latin typeface="+mn-lt"/>
          <a:ea typeface="+mn-ea"/>
          <a:cs typeface="+mn-cs"/>
        </a:defRPr>
      </a:lvl2pPr>
      <a:lvl3pPr marL="636350" algn="l" defTabSz="636350" rtl="0" eaLnBrk="1" latinLnBrk="0" hangingPunct="1">
        <a:defRPr sz="1200" kern="1200">
          <a:solidFill>
            <a:schemeClr val="tx1"/>
          </a:solidFill>
          <a:latin typeface="+mn-lt"/>
          <a:ea typeface="+mn-ea"/>
          <a:cs typeface="+mn-cs"/>
        </a:defRPr>
      </a:lvl3pPr>
      <a:lvl4pPr marL="954525" algn="l" defTabSz="636350" rtl="0" eaLnBrk="1" latinLnBrk="0" hangingPunct="1">
        <a:defRPr sz="1200" kern="1200">
          <a:solidFill>
            <a:schemeClr val="tx1"/>
          </a:solidFill>
          <a:latin typeface="+mn-lt"/>
          <a:ea typeface="+mn-ea"/>
          <a:cs typeface="+mn-cs"/>
        </a:defRPr>
      </a:lvl4pPr>
      <a:lvl5pPr marL="1272701" algn="l" defTabSz="636350" rtl="0" eaLnBrk="1" latinLnBrk="0" hangingPunct="1">
        <a:defRPr sz="1200" kern="1200">
          <a:solidFill>
            <a:schemeClr val="tx1"/>
          </a:solidFill>
          <a:latin typeface="+mn-lt"/>
          <a:ea typeface="+mn-ea"/>
          <a:cs typeface="+mn-cs"/>
        </a:defRPr>
      </a:lvl5pPr>
      <a:lvl6pPr marL="1590876" algn="l" defTabSz="636350" rtl="0" eaLnBrk="1" latinLnBrk="0" hangingPunct="1">
        <a:defRPr sz="1200" kern="1200">
          <a:solidFill>
            <a:schemeClr val="tx1"/>
          </a:solidFill>
          <a:latin typeface="+mn-lt"/>
          <a:ea typeface="+mn-ea"/>
          <a:cs typeface="+mn-cs"/>
        </a:defRPr>
      </a:lvl6pPr>
      <a:lvl7pPr marL="1909052" algn="l" defTabSz="636350" rtl="0" eaLnBrk="1" latinLnBrk="0" hangingPunct="1">
        <a:defRPr sz="1200" kern="1200">
          <a:solidFill>
            <a:schemeClr val="tx1"/>
          </a:solidFill>
          <a:latin typeface="+mn-lt"/>
          <a:ea typeface="+mn-ea"/>
          <a:cs typeface="+mn-cs"/>
        </a:defRPr>
      </a:lvl7pPr>
      <a:lvl8pPr marL="2227226" algn="l" defTabSz="636350" rtl="0" eaLnBrk="1" latinLnBrk="0" hangingPunct="1">
        <a:defRPr sz="1200" kern="1200">
          <a:solidFill>
            <a:schemeClr val="tx1"/>
          </a:solidFill>
          <a:latin typeface="+mn-lt"/>
          <a:ea typeface="+mn-ea"/>
          <a:cs typeface="+mn-cs"/>
        </a:defRPr>
      </a:lvl8pPr>
      <a:lvl9pPr marL="2545402" algn="l" defTabSz="63635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86/s13063-018-2624-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cssnow.org/mentor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pcss.invisionzone.com/register"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pcssnow.org/" TargetMode="External"/><Relationship Id="rId7" Type="http://schemas.openxmlformats.org/officeDocument/2006/relationships/hyperlink" Target="https://twitter.com/PCSSprojects"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twitter.com/PCSSProjects" TargetMode="External"/><Relationship Id="rId10" Type="http://schemas.openxmlformats.org/officeDocument/2006/relationships/image" Target="../media/image3.png"/><Relationship Id="rId4" Type="http://schemas.openxmlformats.org/officeDocument/2006/relationships/hyperlink" Target="mailto:pcss@aaap.org" TargetMode="External"/><Relationship Id="rId9" Type="http://schemas.openxmlformats.org/officeDocument/2006/relationships/hyperlink" Target="http://www.facebook.com/pcssproject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86153" y="3968045"/>
            <a:ext cx="7771694" cy="279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847" tIns="42424" rIns="84847" bIns="42424" numCol="1" rtlCol="0" anchor="ctr" anchorCtr="0" compatLnSpc="1">
            <a:prstTxWarp prst="textNoShape">
              <a:avLst/>
            </a:prstTxWarp>
            <a:normAutofit fontScale="47500" lnSpcReduction="20000"/>
          </a:bodyPr>
          <a:lstStyle>
            <a:lvl1pPr algn="ctr" defTabSz="847289" rtl="0" fontAlgn="base">
              <a:spcBef>
                <a:spcPct val="0"/>
              </a:spcBef>
              <a:spcAft>
                <a:spcPct val="0"/>
              </a:spcAft>
              <a:defRPr sz="4000" kern="1200">
                <a:solidFill>
                  <a:schemeClr val="accent1"/>
                </a:solidFill>
                <a:latin typeface="+mj-lt"/>
                <a:ea typeface="+mj-ea"/>
                <a:cs typeface="+mj-cs"/>
              </a:defRPr>
            </a:lvl1pPr>
            <a:lvl2pPr algn="ctr" defTabSz="847289" rtl="0" fontAlgn="base">
              <a:spcBef>
                <a:spcPct val="0"/>
              </a:spcBef>
              <a:spcAft>
                <a:spcPct val="0"/>
              </a:spcAft>
              <a:defRPr sz="4000">
                <a:solidFill>
                  <a:schemeClr val="tx1"/>
                </a:solidFill>
                <a:latin typeface="Arial" charset="0"/>
              </a:defRPr>
            </a:lvl2pPr>
            <a:lvl3pPr algn="ctr" defTabSz="847289" rtl="0" fontAlgn="base">
              <a:spcBef>
                <a:spcPct val="0"/>
              </a:spcBef>
              <a:spcAft>
                <a:spcPct val="0"/>
              </a:spcAft>
              <a:defRPr sz="4000">
                <a:solidFill>
                  <a:schemeClr val="tx1"/>
                </a:solidFill>
                <a:latin typeface="Arial" charset="0"/>
              </a:defRPr>
            </a:lvl3pPr>
            <a:lvl4pPr algn="ctr" defTabSz="847289" rtl="0" fontAlgn="base">
              <a:spcBef>
                <a:spcPct val="0"/>
              </a:spcBef>
              <a:spcAft>
                <a:spcPct val="0"/>
              </a:spcAft>
              <a:defRPr sz="4000">
                <a:solidFill>
                  <a:schemeClr val="tx1"/>
                </a:solidFill>
                <a:latin typeface="Arial" charset="0"/>
              </a:defRPr>
            </a:lvl4pPr>
            <a:lvl5pPr algn="ctr" defTabSz="847289" rtl="0" fontAlgn="base">
              <a:spcBef>
                <a:spcPct val="0"/>
              </a:spcBef>
              <a:spcAft>
                <a:spcPct val="0"/>
              </a:spcAft>
              <a:defRPr sz="4000">
                <a:solidFill>
                  <a:schemeClr val="tx1"/>
                </a:solidFill>
                <a:latin typeface="Arial" charset="0"/>
              </a:defRPr>
            </a:lvl5pPr>
            <a:lvl6pPr marL="500040" algn="ctr" defTabSz="847289" rtl="0" fontAlgn="base">
              <a:spcBef>
                <a:spcPct val="0"/>
              </a:spcBef>
              <a:spcAft>
                <a:spcPct val="0"/>
              </a:spcAft>
              <a:defRPr sz="4000">
                <a:solidFill>
                  <a:schemeClr val="tx1"/>
                </a:solidFill>
                <a:latin typeface="Arial" charset="0"/>
              </a:defRPr>
            </a:lvl6pPr>
            <a:lvl7pPr marL="1000079" algn="ctr" defTabSz="847289" rtl="0" fontAlgn="base">
              <a:spcBef>
                <a:spcPct val="0"/>
              </a:spcBef>
              <a:spcAft>
                <a:spcPct val="0"/>
              </a:spcAft>
              <a:defRPr sz="4000">
                <a:solidFill>
                  <a:schemeClr val="tx1"/>
                </a:solidFill>
                <a:latin typeface="Arial" charset="0"/>
              </a:defRPr>
            </a:lvl7pPr>
            <a:lvl8pPr marL="1500119" algn="ctr" defTabSz="847289" rtl="0" fontAlgn="base">
              <a:spcBef>
                <a:spcPct val="0"/>
              </a:spcBef>
              <a:spcAft>
                <a:spcPct val="0"/>
              </a:spcAft>
              <a:defRPr sz="4000">
                <a:solidFill>
                  <a:schemeClr val="tx1"/>
                </a:solidFill>
                <a:latin typeface="Arial" charset="0"/>
              </a:defRPr>
            </a:lvl8pPr>
            <a:lvl9pPr marL="2000159" algn="ctr" defTabSz="847289" rtl="0" fontAlgn="base">
              <a:spcBef>
                <a:spcPct val="0"/>
              </a:spcBef>
              <a:spcAft>
                <a:spcPct val="0"/>
              </a:spcAft>
              <a:defRPr sz="4000">
                <a:solidFill>
                  <a:schemeClr val="tx1"/>
                </a:solidFill>
                <a:latin typeface="Arial" charset="0"/>
              </a:defRPr>
            </a:lvl9pPr>
          </a:lstStyle>
          <a:p>
            <a:pPr algn="l">
              <a:lnSpc>
                <a:spcPct val="120000"/>
              </a:lnSpc>
            </a:pPr>
            <a:endParaRPr lang="en-US" sz="2300" b="1" i="0" dirty="0">
              <a:solidFill>
                <a:srgbClr val="000000"/>
              </a:solidFill>
              <a:effectLst/>
            </a:endParaRPr>
          </a:p>
          <a:p>
            <a:pPr algn="l">
              <a:lnSpc>
                <a:spcPct val="120000"/>
              </a:lnSpc>
            </a:pPr>
            <a:r>
              <a:rPr lang="en-US" sz="2300" b="1" i="0" dirty="0">
                <a:solidFill>
                  <a:srgbClr val="000000"/>
                </a:solidFill>
                <a:effectLst/>
              </a:rPr>
              <a:t>Speakers</a:t>
            </a:r>
          </a:p>
          <a:p>
            <a:pPr algn="l">
              <a:lnSpc>
                <a:spcPct val="120000"/>
              </a:lnSpc>
            </a:pPr>
            <a:endParaRPr lang="en-US" sz="2300" b="1" i="0" dirty="0">
              <a:solidFill>
                <a:srgbClr val="000000"/>
              </a:solidFill>
              <a:effectLst/>
            </a:endParaRPr>
          </a:p>
          <a:p>
            <a:pPr algn="l">
              <a:lnSpc>
                <a:spcPct val="120000"/>
              </a:lnSpc>
            </a:pPr>
            <a:r>
              <a:rPr lang="en-US" sz="2300" b="0" i="0" dirty="0">
                <a:solidFill>
                  <a:srgbClr val="000000"/>
                </a:solidFill>
                <a:effectLst/>
              </a:rPr>
              <a:t>Rogério M. Pinto, PhD, LCSW, Professor, University of Michigan, Social Work</a:t>
            </a:r>
            <a:endParaRPr lang="en-US" sz="2300" b="0" i="0" dirty="0">
              <a:solidFill>
                <a:srgbClr val="222222"/>
              </a:solidFill>
              <a:effectLst/>
            </a:endParaRPr>
          </a:p>
          <a:p>
            <a:pPr algn="l">
              <a:lnSpc>
                <a:spcPct val="120000"/>
              </a:lnSpc>
            </a:pPr>
            <a:r>
              <a:rPr lang="en-US" sz="2300" b="0" i="0" dirty="0">
                <a:solidFill>
                  <a:srgbClr val="000000"/>
                </a:solidFill>
                <a:effectLst/>
              </a:rPr>
              <a:t>University Diversity Social Transformation Professor, University of Michigan, Social Work</a:t>
            </a:r>
          </a:p>
          <a:p>
            <a:pPr algn="l">
              <a:lnSpc>
                <a:spcPct val="120000"/>
              </a:lnSpc>
            </a:pPr>
            <a:r>
              <a:rPr lang="en-US" sz="2300" b="0" i="0" dirty="0">
                <a:solidFill>
                  <a:srgbClr val="000000"/>
                </a:solidFill>
                <a:effectLst/>
              </a:rPr>
              <a:t>Berit Ingersoll-Dayton Collegiate Professor, University of Michigan, Social Work</a:t>
            </a:r>
          </a:p>
          <a:p>
            <a:pPr algn="l">
              <a:lnSpc>
                <a:spcPct val="120000"/>
              </a:lnSpc>
            </a:pPr>
            <a:r>
              <a:rPr lang="en-US" sz="2300" b="0" i="0" dirty="0">
                <a:solidFill>
                  <a:srgbClr val="000000"/>
                </a:solidFill>
                <a:effectLst/>
              </a:rPr>
              <a:t>Professor of Theatre and Drama, University of Michigan School of Music, Theatre &amp; Dance  </a:t>
            </a:r>
            <a:endParaRPr lang="en-US" sz="2300" b="0" i="0" dirty="0">
              <a:solidFill>
                <a:srgbClr val="222222"/>
              </a:solidFill>
              <a:effectLst/>
            </a:endParaRPr>
          </a:p>
          <a:p>
            <a:pPr algn="l">
              <a:lnSpc>
                <a:spcPct val="120000"/>
              </a:lnSpc>
            </a:pPr>
            <a:endParaRPr lang="en-US" sz="2300" b="0" i="0" dirty="0">
              <a:solidFill>
                <a:srgbClr val="000000"/>
              </a:solidFill>
              <a:effectLst/>
            </a:endParaRPr>
          </a:p>
          <a:p>
            <a:pPr algn="l">
              <a:lnSpc>
                <a:spcPct val="120000"/>
              </a:lnSpc>
            </a:pPr>
            <a:r>
              <a:rPr lang="en-US" sz="2300" b="0" i="0" dirty="0">
                <a:solidFill>
                  <a:srgbClr val="000000"/>
                </a:solidFill>
                <a:effectLst/>
              </a:rPr>
              <a:t>Darris Hawkins, Peer Facilitator and Research Assistant. </a:t>
            </a:r>
          </a:p>
          <a:p>
            <a:pPr algn="l">
              <a:lnSpc>
                <a:spcPct val="120000"/>
              </a:lnSpc>
            </a:pPr>
            <a:r>
              <a:rPr lang="en-US" sz="2300" b="0" i="0" dirty="0">
                <a:solidFill>
                  <a:srgbClr val="000000"/>
                </a:solidFill>
                <a:effectLst/>
              </a:rPr>
              <a:t>North Jersey Community Research Initiative</a:t>
            </a:r>
            <a:endParaRPr lang="en-US" sz="2300" b="0" i="0" dirty="0">
              <a:solidFill>
                <a:srgbClr val="222222"/>
              </a:solidFill>
              <a:effectLst/>
            </a:endParaRPr>
          </a:p>
          <a:p>
            <a:pPr algn="l">
              <a:lnSpc>
                <a:spcPct val="120000"/>
              </a:lnSpc>
            </a:pPr>
            <a:endParaRPr lang="en-US" sz="2300" b="1" i="0" dirty="0">
              <a:solidFill>
                <a:srgbClr val="000000"/>
              </a:solidFill>
              <a:effectLst/>
            </a:endParaRPr>
          </a:p>
          <a:p>
            <a:pPr algn="l">
              <a:lnSpc>
                <a:spcPct val="120000"/>
              </a:lnSpc>
            </a:pPr>
            <a:r>
              <a:rPr lang="en-US" sz="2300" b="1" i="0" dirty="0">
                <a:solidFill>
                  <a:srgbClr val="000000"/>
                </a:solidFill>
                <a:effectLst/>
              </a:rPr>
              <a:t>Moderator:</a:t>
            </a:r>
            <a:r>
              <a:rPr lang="en-US" sz="2300" b="0" i="0" dirty="0">
                <a:solidFill>
                  <a:srgbClr val="000000"/>
                </a:solidFill>
                <a:effectLst/>
              </a:rPr>
              <a:t> Liliane Windsor, PhD, MSW (</a:t>
            </a:r>
            <a:r>
              <a:rPr lang="en-US" sz="2300" b="0" i="0">
                <a:solidFill>
                  <a:srgbClr val="000000"/>
                </a:solidFill>
                <a:effectLst/>
              </a:rPr>
              <a:t>lwindsor@illinois.edu)</a:t>
            </a:r>
            <a:endParaRPr lang="en-US" sz="2300" b="0" i="0" dirty="0">
              <a:solidFill>
                <a:srgbClr val="000000"/>
              </a:solidFill>
              <a:effectLst/>
            </a:endParaRPr>
          </a:p>
          <a:p>
            <a:pPr algn="l">
              <a:lnSpc>
                <a:spcPct val="120000"/>
              </a:lnSpc>
            </a:pPr>
            <a:r>
              <a:rPr lang="en-US" sz="2300" b="0" i="0" dirty="0">
                <a:solidFill>
                  <a:srgbClr val="000000"/>
                </a:solidFill>
                <a:effectLst/>
              </a:rPr>
              <a:t>Professor of Social Work and Associate Dean for Research. </a:t>
            </a:r>
          </a:p>
          <a:p>
            <a:pPr algn="l">
              <a:lnSpc>
                <a:spcPct val="120000"/>
              </a:lnSpc>
            </a:pPr>
            <a:r>
              <a:rPr lang="en-US" sz="2300" b="0" i="0" dirty="0">
                <a:solidFill>
                  <a:srgbClr val="000000"/>
                </a:solidFill>
                <a:effectLst/>
              </a:rPr>
              <a:t>School of Social Work, University of Illinois Urbana Champaign</a:t>
            </a:r>
            <a:endParaRPr lang="en-US" sz="2300" b="0" i="0" dirty="0">
              <a:solidFill>
                <a:srgbClr val="222222"/>
              </a:solidFill>
              <a:effectLst/>
            </a:endParaRPr>
          </a:p>
          <a:p>
            <a:pPr algn="l">
              <a:lnSpc>
                <a:spcPct val="120000"/>
              </a:lnSpc>
            </a:pPr>
            <a:r>
              <a:rPr lang="en-US" sz="1800" b="0" i="0" dirty="0">
                <a:solidFill>
                  <a:srgbClr val="000000"/>
                </a:solidFill>
                <a:effectLst/>
              </a:rPr>
              <a:t> </a:t>
            </a:r>
            <a:endParaRPr lang="en-US" sz="1200" b="0" i="0" dirty="0">
              <a:solidFill>
                <a:srgbClr val="222222"/>
              </a:solidFill>
              <a:effectLst/>
            </a:endParaRPr>
          </a:p>
          <a:p>
            <a:pPr defTabSz="848467" fontAlgn="auto">
              <a:lnSpc>
                <a:spcPct val="120000"/>
              </a:lnSpc>
              <a:spcAft>
                <a:spcPts val="0"/>
              </a:spcAft>
              <a:defRPr/>
            </a:pPr>
            <a:r>
              <a:rPr lang="en-US" sz="2600" b="1" dirty="0">
                <a:solidFill>
                  <a:srgbClr val="A356A0"/>
                </a:solidFill>
                <a:cs typeface="Arial"/>
              </a:rPr>
              <a:t>March 4, 2024</a:t>
            </a:r>
            <a:endParaRPr lang="en-US" sz="2600" b="1" dirty="0">
              <a:solidFill>
                <a:srgbClr val="512C5A"/>
              </a:solidFill>
            </a:endParaRPr>
          </a:p>
        </p:txBody>
      </p:sp>
      <p:sp>
        <p:nvSpPr>
          <p:cNvPr id="7" name="Text Placeholder 4">
            <a:extLst>
              <a:ext uri="{FF2B5EF4-FFF2-40B4-BE49-F238E27FC236}">
                <a16:creationId xmlns:a16="http://schemas.microsoft.com/office/drawing/2014/main" id="{5C14B529-202D-7567-81F4-1A5F8C77EF35}"/>
              </a:ext>
            </a:extLst>
          </p:cNvPr>
          <p:cNvSpPr>
            <a:spLocks noGrp="1"/>
          </p:cNvSpPr>
          <p:nvPr>
            <p:ph type="body" sz="quarter" idx="10"/>
          </p:nvPr>
        </p:nvSpPr>
        <p:spPr>
          <a:xfrm>
            <a:off x="686153" y="2277898"/>
            <a:ext cx="7968507" cy="905569"/>
          </a:xfrm>
        </p:spPr>
        <p:txBody>
          <a:bodyPr>
            <a:normAutofit fontScale="70000" lnSpcReduction="20000"/>
          </a:bodyPr>
          <a:lstStyle/>
          <a:p>
            <a:r>
              <a:rPr lang="en-US" sz="3200" b="0" i="0" dirty="0">
                <a:effectLst/>
                <a:latin typeface="+mj-lt"/>
              </a:rPr>
              <a:t>Critical Dialogues: Using art to address sexism, racism, and classism in substance use disorder treatment</a:t>
            </a:r>
          </a:p>
          <a:p>
            <a:pPr algn="l"/>
            <a:r>
              <a:rPr lang="en-US" sz="1800" b="0" i="0" dirty="0">
                <a:solidFill>
                  <a:srgbClr val="000000"/>
                </a:solidFill>
                <a:effectLst/>
                <a:latin typeface="Times New Roman" panose="02020603050405020304" pitchFamily="18" charset="0"/>
              </a:rPr>
              <a:t> </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16148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81E2-F9A2-05CD-83E4-05D3EBE50465}"/>
              </a:ext>
            </a:extLst>
          </p:cNvPr>
          <p:cNvSpPr>
            <a:spLocks noGrp="1"/>
          </p:cNvSpPr>
          <p:nvPr>
            <p:ph type="title"/>
          </p:nvPr>
        </p:nvSpPr>
        <p:spPr>
          <a:xfrm>
            <a:off x="628650" y="365127"/>
            <a:ext cx="7886700" cy="936624"/>
          </a:xfrm>
        </p:spPr>
        <p:txBody>
          <a:bodyPr>
            <a:noAutofit/>
          </a:bodyPr>
          <a:lstStyle/>
          <a:p>
            <a:r>
              <a:rPr lang="en-US" sz="2800" b="1" dirty="0">
                <a:latin typeface="+mn-lt"/>
              </a:rPr>
              <a:t>Solar System: </a:t>
            </a:r>
            <a:r>
              <a:rPr lang="en-US" sz="2000" dirty="0">
                <a:latin typeface="+mn-lt"/>
              </a:rPr>
              <a:t>T</a:t>
            </a:r>
            <a:r>
              <a:rPr lang="en-US" sz="2000" dirty="0">
                <a:effectLst/>
                <a:latin typeface="+mn-lt"/>
                <a:ea typeface="Times New Roman" panose="02020603050405020304" pitchFamily="18" charset="0"/>
              </a:rPr>
              <a:t>o explore the different types of resources and socioeconomic threats to critical consciousness. </a:t>
            </a:r>
            <a:endParaRPr lang="en-US" sz="2000" dirty="0">
              <a:latin typeface="+mn-lt"/>
            </a:endParaRPr>
          </a:p>
        </p:txBody>
      </p:sp>
      <p:pic>
        <p:nvPicPr>
          <p:cNvPr id="4" name="Content Placeholder 3">
            <a:extLst>
              <a:ext uri="{FF2B5EF4-FFF2-40B4-BE49-F238E27FC236}">
                <a16:creationId xmlns:a16="http://schemas.microsoft.com/office/drawing/2014/main" id="{C36C490C-43D9-5A99-D680-B2747DA1391D}"/>
              </a:ext>
            </a:extLst>
          </p:cNvPr>
          <p:cNvPicPr>
            <a:picLocks noGrp="1" noChangeAspect="1"/>
          </p:cNvPicPr>
          <p:nvPr>
            <p:ph idx="1"/>
          </p:nvPr>
        </p:nvPicPr>
        <p:blipFill>
          <a:blip r:embed="rId2"/>
          <a:stretch>
            <a:fillRect/>
          </a:stretch>
        </p:blipFill>
        <p:spPr>
          <a:xfrm rot="5400000">
            <a:off x="1029039" y="473461"/>
            <a:ext cx="4828143" cy="6800763"/>
          </a:xfrm>
          <a:prstGeom prst="rect">
            <a:avLst/>
          </a:prstGeom>
        </p:spPr>
      </p:pic>
      <p:sp>
        <p:nvSpPr>
          <p:cNvPr id="3" name="TextBox 2">
            <a:extLst>
              <a:ext uri="{FF2B5EF4-FFF2-40B4-BE49-F238E27FC236}">
                <a16:creationId xmlns:a16="http://schemas.microsoft.com/office/drawing/2014/main" id="{BED2878A-C9E4-E158-D114-408425E35CF1}"/>
              </a:ext>
            </a:extLst>
          </p:cNvPr>
          <p:cNvSpPr txBox="1"/>
          <p:nvPr/>
        </p:nvSpPr>
        <p:spPr>
          <a:xfrm>
            <a:off x="6843493" y="1459770"/>
            <a:ext cx="2300508" cy="4739759"/>
          </a:xfrm>
          <a:prstGeom prst="rect">
            <a:avLst/>
          </a:prstGeom>
          <a:noFill/>
        </p:spPr>
        <p:txBody>
          <a:bodyPr wrap="square" rtlCol="0">
            <a:spAutoFit/>
          </a:bodyPr>
          <a:lstStyle/>
          <a:p>
            <a:pPr marR="0" lvl="0">
              <a:spcBef>
                <a:spcPts val="0"/>
              </a:spcBef>
              <a:spcAft>
                <a:spcPts val="0"/>
              </a:spcAft>
            </a:pPr>
            <a:r>
              <a:rPr lang="en-US" sz="1600" dirty="0">
                <a:effectLst/>
                <a:latin typeface="+mj-lt"/>
                <a:ea typeface="EB Garamond" panose="00000500000000000000" pitchFamily="2" charset="0"/>
              </a:rPr>
              <a:t>♦What do you see in this illustration?</a:t>
            </a:r>
          </a:p>
          <a:p>
            <a:pPr marR="0" lvl="0">
              <a:spcBef>
                <a:spcPts val="0"/>
              </a:spcBef>
              <a:spcAft>
                <a:spcPts val="0"/>
              </a:spcAft>
            </a:pPr>
            <a:endParaRPr lang="en-US" sz="1600" dirty="0">
              <a:effectLst/>
              <a:latin typeface="+mj-lt"/>
              <a:ea typeface="Arial" panose="020B0604020202020204" pitchFamily="34" charset="0"/>
            </a:endParaRPr>
          </a:p>
          <a:p>
            <a:pPr marR="0" lvl="0">
              <a:spcBef>
                <a:spcPts val="0"/>
              </a:spcBef>
              <a:spcAft>
                <a:spcPts val="0"/>
              </a:spcAft>
            </a:pPr>
            <a:r>
              <a:rPr lang="en-US" sz="1600" dirty="0">
                <a:effectLst/>
                <a:latin typeface="+mj-lt"/>
                <a:ea typeface="EB Garamond" panose="00000500000000000000" pitchFamily="2" charset="0"/>
              </a:rPr>
              <a:t>♦What are the meteors around the sun representing?</a:t>
            </a:r>
          </a:p>
          <a:p>
            <a:pPr marR="0" lvl="0">
              <a:spcBef>
                <a:spcPts val="0"/>
              </a:spcBef>
              <a:spcAft>
                <a:spcPts val="0"/>
              </a:spcAft>
            </a:pPr>
            <a:endParaRPr lang="en-US" sz="1600" dirty="0">
              <a:effectLst/>
              <a:latin typeface="+mj-lt"/>
              <a:ea typeface="Arial" panose="020B0604020202020204" pitchFamily="34" charset="0"/>
            </a:endParaRPr>
          </a:p>
          <a:p>
            <a:pPr marR="0" lvl="0">
              <a:spcBef>
                <a:spcPts val="0"/>
              </a:spcBef>
              <a:spcAft>
                <a:spcPts val="0"/>
              </a:spcAft>
            </a:pPr>
            <a:r>
              <a:rPr lang="en-US" sz="1600" dirty="0">
                <a:effectLst/>
                <a:latin typeface="+mj-lt"/>
                <a:ea typeface="EB Garamond" panose="00000500000000000000" pitchFamily="2" charset="0"/>
              </a:rPr>
              <a:t>♦How can you avoid the threats?</a:t>
            </a:r>
          </a:p>
          <a:p>
            <a:pPr marR="0" lvl="0">
              <a:spcBef>
                <a:spcPts val="0"/>
              </a:spcBef>
              <a:spcAft>
                <a:spcPts val="0"/>
              </a:spcAft>
            </a:pPr>
            <a:endParaRPr lang="en-US" sz="1600" dirty="0">
              <a:effectLst/>
              <a:latin typeface="+mj-lt"/>
              <a:ea typeface="Arial" panose="020B0604020202020204" pitchFamily="34" charset="0"/>
            </a:endParaRPr>
          </a:p>
          <a:p>
            <a:pPr marR="0" lvl="0">
              <a:spcBef>
                <a:spcPts val="0"/>
              </a:spcBef>
              <a:spcAft>
                <a:spcPts val="0"/>
              </a:spcAft>
            </a:pPr>
            <a:r>
              <a:rPr lang="en-US" sz="1600" dirty="0">
                <a:effectLst/>
                <a:latin typeface="+mj-lt"/>
                <a:ea typeface="EB Garamond" panose="00000500000000000000" pitchFamily="2" charset="0"/>
              </a:rPr>
              <a:t>♦Are the resources always accessible to you? How do you know? </a:t>
            </a:r>
          </a:p>
          <a:p>
            <a:pPr marR="0" lvl="0">
              <a:spcBef>
                <a:spcPts val="0"/>
              </a:spcBef>
              <a:spcAft>
                <a:spcPts val="0"/>
              </a:spcAft>
            </a:pPr>
            <a:endParaRPr lang="en-US" sz="1600" dirty="0">
              <a:effectLst/>
              <a:latin typeface="+mj-lt"/>
              <a:ea typeface="Arial" panose="020B0604020202020204" pitchFamily="34" charset="0"/>
            </a:endParaRPr>
          </a:p>
          <a:p>
            <a:pPr marR="0" lvl="0">
              <a:spcBef>
                <a:spcPts val="0"/>
              </a:spcBef>
              <a:spcAft>
                <a:spcPts val="0"/>
              </a:spcAft>
            </a:pPr>
            <a:r>
              <a:rPr lang="en-US" sz="1600" dirty="0">
                <a:effectLst/>
                <a:latin typeface="+mj-lt"/>
                <a:ea typeface="EB Garamond" panose="00000500000000000000" pitchFamily="2" charset="0"/>
              </a:rPr>
              <a:t>♦Who benefits/loses from the resources in your community?</a:t>
            </a:r>
            <a:endParaRPr lang="en-US" sz="1600" dirty="0">
              <a:effectLst/>
              <a:latin typeface="+mj-lt"/>
              <a:ea typeface="Arial" panose="020B0604020202020204" pitchFamily="34" charset="0"/>
            </a:endParaRPr>
          </a:p>
          <a:p>
            <a:endParaRPr lang="en-US" dirty="0"/>
          </a:p>
        </p:txBody>
      </p:sp>
    </p:spTree>
    <p:extLst>
      <p:ext uri="{BB962C8B-B14F-4D97-AF65-F5344CB8AC3E}">
        <p14:creationId xmlns:p14="http://schemas.microsoft.com/office/powerpoint/2010/main" val="4126186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BCE5B-7A76-5C45-6670-47BB66BE8920}"/>
              </a:ext>
            </a:extLst>
          </p:cNvPr>
          <p:cNvSpPr>
            <a:spLocks noGrp="1"/>
          </p:cNvSpPr>
          <p:nvPr>
            <p:ph type="title"/>
          </p:nvPr>
        </p:nvSpPr>
        <p:spPr/>
        <p:txBody>
          <a:bodyPr>
            <a:normAutofit/>
          </a:bodyPr>
          <a:lstStyle/>
          <a:p>
            <a:r>
              <a:rPr lang="en-US" sz="2800" b="1" dirty="0">
                <a:latin typeface="+mn-lt"/>
              </a:rPr>
              <a:t>Funhouse Mirrors: </a:t>
            </a:r>
            <a:r>
              <a:rPr lang="en-US" sz="2000" dirty="0">
                <a:latin typeface="+mn-lt"/>
              </a:rPr>
              <a:t>T</a:t>
            </a:r>
            <a:r>
              <a:rPr lang="en-US" sz="2000" dirty="0">
                <a:effectLst/>
                <a:latin typeface="+mn-lt"/>
                <a:ea typeface="Times New Roman" panose="02020603050405020304" pitchFamily="18" charset="0"/>
              </a:rPr>
              <a:t>o learn about internalized oppression and how one’s own behaviors may contribute to their own oppression. </a:t>
            </a:r>
            <a:endParaRPr lang="en-US" sz="2000" dirty="0">
              <a:latin typeface="+mn-lt"/>
            </a:endParaRPr>
          </a:p>
        </p:txBody>
      </p:sp>
      <p:pic>
        <p:nvPicPr>
          <p:cNvPr id="4" name="Content Placeholder 3">
            <a:extLst>
              <a:ext uri="{FF2B5EF4-FFF2-40B4-BE49-F238E27FC236}">
                <a16:creationId xmlns:a16="http://schemas.microsoft.com/office/drawing/2014/main" id="{E07FA02C-F23F-F5AD-12F5-A308D2A6F416}"/>
              </a:ext>
            </a:extLst>
          </p:cNvPr>
          <p:cNvPicPr>
            <a:picLocks noGrp="1" noChangeAspect="1"/>
          </p:cNvPicPr>
          <p:nvPr>
            <p:ph idx="1"/>
          </p:nvPr>
        </p:nvPicPr>
        <p:blipFill>
          <a:blip r:embed="rId2"/>
          <a:stretch>
            <a:fillRect/>
          </a:stretch>
        </p:blipFill>
        <p:spPr>
          <a:xfrm rot="5400000">
            <a:off x="2156178" y="330212"/>
            <a:ext cx="4663356" cy="6916902"/>
          </a:xfrm>
          <a:prstGeom prst="rect">
            <a:avLst/>
          </a:prstGeom>
        </p:spPr>
      </p:pic>
    </p:spTree>
    <p:extLst>
      <p:ext uri="{BB962C8B-B14F-4D97-AF65-F5344CB8AC3E}">
        <p14:creationId xmlns:p14="http://schemas.microsoft.com/office/powerpoint/2010/main" val="326847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A34A-8F93-5E40-A011-7AEFA762897D}"/>
              </a:ext>
            </a:extLst>
          </p:cNvPr>
          <p:cNvSpPr>
            <a:spLocks noGrp="1"/>
          </p:cNvSpPr>
          <p:nvPr>
            <p:ph type="title"/>
          </p:nvPr>
        </p:nvSpPr>
        <p:spPr/>
        <p:txBody>
          <a:bodyPr>
            <a:normAutofit/>
          </a:bodyPr>
          <a:lstStyle/>
          <a:p>
            <a:r>
              <a:rPr lang="en-US" sz="2800" b="1" dirty="0">
                <a:latin typeface="+mn-lt"/>
              </a:rPr>
              <a:t>Walls:</a:t>
            </a:r>
            <a:r>
              <a:rPr lang="en-US" sz="2000" dirty="0">
                <a:latin typeface="+mn-lt"/>
              </a:rPr>
              <a:t> T</a:t>
            </a:r>
            <a:r>
              <a:rPr lang="en-US" sz="2000" dirty="0">
                <a:effectLst/>
                <a:latin typeface="+mn-lt"/>
                <a:ea typeface="Times New Roman" panose="02020603050405020304" pitchFamily="18" charset="0"/>
              </a:rPr>
              <a:t>o increase participants’ awareness about the different mechanisms of oppression in contemporary society. </a:t>
            </a:r>
            <a:endParaRPr lang="en-US" sz="2000" dirty="0">
              <a:latin typeface="+mn-lt"/>
            </a:endParaRPr>
          </a:p>
        </p:txBody>
      </p:sp>
      <p:pic>
        <p:nvPicPr>
          <p:cNvPr id="4" name="Content Placeholder 3">
            <a:extLst>
              <a:ext uri="{FF2B5EF4-FFF2-40B4-BE49-F238E27FC236}">
                <a16:creationId xmlns:a16="http://schemas.microsoft.com/office/drawing/2014/main" id="{E26196BF-3F1D-0531-11E9-837989C8C0B4}"/>
              </a:ext>
            </a:extLst>
          </p:cNvPr>
          <p:cNvPicPr>
            <a:picLocks noGrp="1" noChangeAspect="1"/>
          </p:cNvPicPr>
          <p:nvPr>
            <p:ph idx="1"/>
          </p:nvPr>
        </p:nvPicPr>
        <p:blipFill>
          <a:blip r:embed="rId2"/>
          <a:stretch>
            <a:fillRect/>
          </a:stretch>
        </p:blipFill>
        <p:spPr>
          <a:xfrm rot="5400000">
            <a:off x="2183949" y="475536"/>
            <a:ext cx="4640635" cy="6574234"/>
          </a:xfrm>
          <a:prstGeom prst="rect">
            <a:avLst/>
          </a:prstGeom>
        </p:spPr>
      </p:pic>
    </p:spTree>
    <p:extLst>
      <p:ext uri="{BB962C8B-B14F-4D97-AF65-F5344CB8AC3E}">
        <p14:creationId xmlns:p14="http://schemas.microsoft.com/office/powerpoint/2010/main" val="291982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AFC3-CC93-0C64-CBF0-07CD8CF0E818}"/>
              </a:ext>
            </a:extLst>
          </p:cNvPr>
          <p:cNvSpPr>
            <a:spLocks noGrp="1"/>
          </p:cNvSpPr>
          <p:nvPr>
            <p:ph type="title"/>
          </p:nvPr>
        </p:nvSpPr>
        <p:spPr/>
        <p:txBody>
          <a:bodyPr/>
          <a:lstStyle/>
          <a:p>
            <a:r>
              <a:rPr lang="en-US" sz="2800" b="1" dirty="0">
                <a:effectLst/>
                <a:latin typeface="+mn-lt"/>
                <a:ea typeface="Times New Roman" panose="02020603050405020304" pitchFamily="18" charset="0"/>
              </a:rPr>
              <a:t>Historical Trauma:</a:t>
            </a:r>
            <a:r>
              <a:rPr lang="en-US" sz="2800" dirty="0">
                <a:effectLst/>
                <a:latin typeface="+mn-lt"/>
                <a:ea typeface="Times New Roman" panose="02020603050405020304" pitchFamily="18" charset="0"/>
              </a:rPr>
              <a:t> </a:t>
            </a:r>
            <a:r>
              <a:rPr lang="en-US" sz="1800" dirty="0">
                <a:latin typeface="+mn-lt"/>
                <a:ea typeface="Times New Roman" panose="02020603050405020304" pitchFamily="18" charset="0"/>
              </a:rPr>
              <a:t>T</a:t>
            </a:r>
            <a:r>
              <a:rPr lang="en-US" sz="1800" dirty="0">
                <a:effectLst/>
                <a:latin typeface="+mn-lt"/>
                <a:ea typeface="Times New Roman" panose="02020603050405020304" pitchFamily="18" charset="0"/>
              </a:rPr>
              <a:t>o increase awareness about how history impacts people’s behavior today. </a:t>
            </a:r>
            <a:endParaRPr lang="en-US" dirty="0">
              <a:latin typeface="+mn-lt"/>
            </a:endParaRPr>
          </a:p>
        </p:txBody>
      </p:sp>
      <p:pic>
        <p:nvPicPr>
          <p:cNvPr id="4" name="Content Placeholder 3">
            <a:extLst>
              <a:ext uri="{FF2B5EF4-FFF2-40B4-BE49-F238E27FC236}">
                <a16:creationId xmlns:a16="http://schemas.microsoft.com/office/drawing/2014/main" id="{D82C0B2D-14EB-CDB1-CA7C-41F72EE559A0}"/>
              </a:ext>
            </a:extLst>
          </p:cNvPr>
          <p:cNvPicPr>
            <a:picLocks noGrp="1" noChangeAspect="1"/>
          </p:cNvPicPr>
          <p:nvPr>
            <p:ph idx="1"/>
          </p:nvPr>
        </p:nvPicPr>
        <p:blipFill>
          <a:blip r:embed="rId2"/>
          <a:stretch>
            <a:fillRect/>
          </a:stretch>
        </p:blipFill>
        <p:spPr>
          <a:xfrm rot="5400000">
            <a:off x="2126325" y="283326"/>
            <a:ext cx="4617596" cy="6946900"/>
          </a:xfrm>
          <a:prstGeom prst="rect">
            <a:avLst/>
          </a:prstGeom>
        </p:spPr>
      </p:pic>
    </p:spTree>
    <p:extLst>
      <p:ext uri="{BB962C8B-B14F-4D97-AF65-F5344CB8AC3E}">
        <p14:creationId xmlns:p14="http://schemas.microsoft.com/office/powerpoint/2010/main" val="187038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700B-0026-E378-B80F-416C585AF4D9}"/>
              </a:ext>
            </a:extLst>
          </p:cNvPr>
          <p:cNvSpPr>
            <a:spLocks noGrp="1"/>
          </p:cNvSpPr>
          <p:nvPr>
            <p:ph type="title"/>
          </p:nvPr>
        </p:nvSpPr>
        <p:spPr/>
        <p:txBody>
          <a:bodyPr>
            <a:normAutofit/>
          </a:bodyPr>
          <a:lstStyle/>
          <a:p>
            <a:r>
              <a:rPr lang="en-US" sz="2000" b="1" dirty="0">
                <a:latin typeface="+mn-lt"/>
              </a:rPr>
              <a:t>Families &amp; Relationships: </a:t>
            </a:r>
            <a:r>
              <a:rPr lang="en-US" sz="2000" dirty="0">
                <a:effectLst/>
                <a:latin typeface="+mn-lt"/>
                <a:ea typeface="Times New Roman" panose="02020603050405020304" pitchFamily="18" charset="0"/>
              </a:rPr>
              <a:t>To increase participants’ awareness about mainstream family ideals and the challenges people face trying to live up to such standards. </a:t>
            </a:r>
            <a:endParaRPr lang="en-US" sz="2000" dirty="0">
              <a:latin typeface="+mn-lt"/>
            </a:endParaRPr>
          </a:p>
        </p:txBody>
      </p:sp>
      <p:pic>
        <p:nvPicPr>
          <p:cNvPr id="4" name="Content Placeholder 3">
            <a:extLst>
              <a:ext uri="{FF2B5EF4-FFF2-40B4-BE49-F238E27FC236}">
                <a16:creationId xmlns:a16="http://schemas.microsoft.com/office/drawing/2014/main" id="{F79AA8BD-7677-81E0-FF81-6CFD999939DF}"/>
              </a:ext>
            </a:extLst>
          </p:cNvPr>
          <p:cNvPicPr>
            <a:picLocks noGrp="1" noChangeAspect="1"/>
          </p:cNvPicPr>
          <p:nvPr>
            <p:ph idx="1"/>
          </p:nvPr>
        </p:nvPicPr>
        <p:blipFill>
          <a:blip r:embed="rId2"/>
          <a:stretch>
            <a:fillRect/>
          </a:stretch>
        </p:blipFill>
        <p:spPr>
          <a:xfrm rot="5400000">
            <a:off x="2139953" y="265042"/>
            <a:ext cx="4739916" cy="7105650"/>
          </a:xfrm>
          <a:prstGeom prst="rect">
            <a:avLst/>
          </a:prstGeom>
        </p:spPr>
      </p:pic>
    </p:spTree>
    <p:extLst>
      <p:ext uri="{BB962C8B-B14F-4D97-AF65-F5344CB8AC3E}">
        <p14:creationId xmlns:p14="http://schemas.microsoft.com/office/powerpoint/2010/main" val="172992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537A-2ED4-89DA-4391-2EAA1E1F479C}"/>
              </a:ext>
            </a:extLst>
          </p:cNvPr>
          <p:cNvSpPr>
            <a:spLocks noGrp="1"/>
          </p:cNvSpPr>
          <p:nvPr>
            <p:ph type="title"/>
          </p:nvPr>
        </p:nvSpPr>
        <p:spPr>
          <a:xfrm>
            <a:off x="673100" y="66676"/>
            <a:ext cx="7886700" cy="1325563"/>
          </a:xfrm>
        </p:spPr>
        <p:txBody>
          <a:bodyPr>
            <a:normAutofit/>
          </a:bodyPr>
          <a:lstStyle/>
          <a:p>
            <a:r>
              <a:rPr lang="en-US" sz="2800" b="1" dirty="0">
                <a:latin typeface="+mn-lt"/>
                <a:cs typeface="Arial" panose="020B0604020202020204" pitchFamily="34" charset="0"/>
              </a:rPr>
              <a:t>Boy and Girls, and…: </a:t>
            </a:r>
            <a:r>
              <a:rPr lang="en-US" sz="2000" dirty="0">
                <a:latin typeface="+mn-lt"/>
                <a:cs typeface="Arial" panose="020B0604020202020204" pitchFamily="34" charset="0"/>
              </a:rPr>
              <a:t>To develop awareness about sexism, homophobia, and transphobia</a:t>
            </a:r>
          </a:p>
        </p:txBody>
      </p:sp>
      <p:pic>
        <p:nvPicPr>
          <p:cNvPr id="4" name="Content Placeholder 3">
            <a:extLst>
              <a:ext uri="{FF2B5EF4-FFF2-40B4-BE49-F238E27FC236}">
                <a16:creationId xmlns:a16="http://schemas.microsoft.com/office/drawing/2014/main" id="{95BBA012-747F-DB0D-63CA-0E0419AF8D9E}"/>
              </a:ext>
            </a:extLst>
          </p:cNvPr>
          <p:cNvPicPr>
            <a:picLocks noGrp="1" noChangeAspect="1"/>
          </p:cNvPicPr>
          <p:nvPr>
            <p:ph idx="1"/>
          </p:nvPr>
        </p:nvPicPr>
        <p:blipFill>
          <a:blip r:embed="rId2"/>
          <a:stretch>
            <a:fillRect/>
          </a:stretch>
        </p:blipFill>
        <p:spPr>
          <a:xfrm>
            <a:off x="1372188" y="1443038"/>
            <a:ext cx="6399623" cy="4799717"/>
          </a:xfrm>
          <a:prstGeom prst="rect">
            <a:avLst/>
          </a:prstGeom>
        </p:spPr>
      </p:pic>
    </p:spTree>
    <p:extLst>
      <p:ext uri="{BB962C8B-B14F-4D97-AF65-F5344CB8AC3E}">
        <p14:creationId xmlns:p14="http://schemas.microsoft.com/office/powerpoint/2010/main" val="1452435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EB92D-9315-8B3F-98CA-211C057F3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DB000-459A-9FB0-35E0-877037A60FDE}"/>
              </a:ext>
            </a:extLst>
          </p:cNvPr>
          <p:cNvSpPr>
            <a:spLocks noGrp="1"/>
          </p:cNvSpPr>
          <p:nvPr>
            <p:ph type="title"/>
          </p:nvPr>
        </p:nvSpPr>
        <p:spPr>
          <a:xfrm>
            <a:off x="87489" y="356130"/>
            <a:ext cx="8969022" cy="587374"/>
          </a:xfrm>
        </p:spPr>
        <p:txBody>
          <a:bodyPr>
            <a:noAutofit/>
          </a:bodyPr>
          <a:lstStyle/>
          <a:p>
            <a:r>
              <a:rPr lang="en-US" sz="2800" b="1" dirty="0">
                <a:latin typeface="+mn-lt"/>
              </a:rPr>
              <a:t>Recap: More reasons for using “art”</a:t>
            </a:r>
            <a:endParaRPr lang="en-US" sz="2800" b="1" dirty="0">
              <a:solidFill>
                <a:schemeClr val="accent1"/>
              </a:solidFill>
              <a:latin typeface="+mn-lt"/>
            </a:endParaRPr>
          </a:p>
        </p:txBody>
      </p:sp>
      <p:sp>
        <p:nvSpPr>
          <p:cNvPr id="3" name="Content Placeholder 2">
            <a:extLst>
              <a:ext uri="{FF2B5EF4-FFF2-40B4-BE49-F238E27FC236}">
                <a16:creationId xmlns:a16="http://schemas.microsoft.com/office/drawing/2014/main" id="{DF31C5F6-4BA8-A8DC-44E5-6E63477546B9}"/>
              </a:ext>
            </a:extLst>
          </p:cNvPr>
          <p:cNvSpPr>
            <a:spLocks noGrp="1"/>
          </p:cNvSpPr>
          <p:nvPr>
            <p:ph idx="1"/>
          </p:nvPr>
        </p:nvSpPr>
        <p:spPr>
          <a:xfrm>
            <a:off x="389467" y="2135719"/>
            <a:ext cx="8523110" cy="2142770"/>
          </a:xfrm>
        </p:spPr>
        <p:txBody>
          <a:bodyPr>
            <a:normAutofit lnSpcReduction="10000"/>
          </a:bodyPr>
          <a:lstStyle/>
          <a:p>
            <a:pPr>
              <a:lnSpc>
                <a:spcPct val="110000"/>
              </a:lnSpc>
            </a:pPr>
            <a:r>
              <a:rPr lang="en-US" sz="1900" dirty="0">
                <a:latin typeface="+mj-lt"/>
                <a:cs typeface="Arial" panose="020B0604020202020204" pitchFamily="34" charset="0"/>
              </a:rPr>
              <a:t>Unearth dialogues about  </a:t>
            </a:r>
            <a:r>
              <a:rPr lang="en-US" sz="1900" b="1" kern="0" dirty="0">
                <a:solidFill>
                  <a:srgbClr val="000000"/>
                </a:solidFill>
                <a:effectLst/>
                <a:latin typeface="+mj-lt"/>
                <a:ea typeface="Times New Roman" panose="02020603050405020304" pitchFamily="18" charset="0"/>
                <a:cs typeface="Times New Roman" panose="02020603050405020304" pitchFamily="18" charset="0"/>
              </a:rPr>
              <a:t>sexism, racism, and classism</a:t>
            </a:r>
            <a:endParaRPr lang="en-US" sz="1900" b="1" dirty="0">
              <a:latin typeface="+mj-lt"/>
              <a:cs typeface="Arial" panose="020B0604020202020204" pitchFamily="34" charset="0"/>
            </a:endParaRPr>
          </a:p>
          <a:p>
            <a:pPr>
              <a:lnSpc>
                <a:spcPct val="110000"/>
              </a:lnSpc>
            </a:pPr>
            <a:r>
              <a:rPr lang="en-US" sz="1900" dirty="0">
                <a:latin typeface="+mj-lt"/>
                <a:cs typeface="Arial" panose="020B0604020202020204" pitchFamily="34" charset="0"/>
              </a:rPr>
              <a:t>Inspire critical </a:t>
            </a:r>
            <a:r>
              <a:rPr lang="en-US" sz="1900" dirty="0">
                <a:solidFill>
                  <a:srgbClr val="000000"/>
                </a:solidFill>
                <a:latin typeface="+mj-lt"/>
                <a:cs typeface="Arial" panose="020B0604020202020204" pitchFamily="34" charset="0"/>
              </a:rPr>
              <a:t>dialogue and validate life experiences</a:t>
            </a:r>
          </a:p>
          <a:p>
            <a:pPr>
              <a:lnSpc>
                <a:spcPct val="110000"/>
              </a:lnSpc>
            </a:pPr>
            <a:r>
              <a:rPr lang="en-US" sz="1900" dirty="0">
                <a:solidFill>
                  <a:srgbClr val="000000"/>
                </a:solidFill>
                <a:latin typeface="+mj-lt"/>
                <a:cs typeface="Arial" panose="020B0604020202020204" pitchFamily="34" charset="0"/>
              </a:rPr>
              <a:t>Empower individuals to express themselves around emotional issues</a:t>
            </a:r>
          </a:p>
          <a:p>
            <a:pPr>
              <a:lnSpc>
                <a:spcPct val="110000"/>
              </a:lnSpc>
            </a:pPr>
            <a:r>
              <a:rPr lang="en-US" sz="1900" dirty="0">
                <a:solidFill>
                  <a:srgbClr val="000000"/>
                </a:solidFill>
                <a:latin typeface="+mj-lt"/>
                <a:cs typeface="Arial" panose="020B0604020202020204" pitchFamily="34" charset="0"/>
              </a:rPr>
              <a:t>Improve health outcomes among minoritized/marginalized groups</a:t>
            </a:r>
          </a:p>
          <a:p>
            <a:pPr>
              <a:lnSpc>
                <a:spcPct val="110000"/>
              </a:lnSpc>
            </a:pPr>
            <a:endParaRPr lang="en-US" sz="1900" dirty="0">
              <a:solidFill>
                <a:srgbClr val="000000"/>
              </a:solidFill>
              <a:latin typeface="+mj-lt"/>
              <a:cs typeface="Arial" panose="020B0604020202020204" pitchFamily="34" charset="0"/>
            </a:endParaRPr>
          </a:p>
          <a:p>
            <a:pPr>
              <a:lnSpc>
                <a:spcPct val="110000"/>
              </a:lnSpc>
            </a:pPr>
            <a:r>
              <a:rPr lang="en-US" sz="1900" dirty="0">
                <a:solidFill>
                  <a:srgbClr val="000000"/>
                </a:solidFill>
                <a:latin typeface="+mj-lt"/>
                <a:cs typeface="Arial" panose="020B0604020202020204" pitchFamily="34" charset="0"/>
              </a:rPr>
              <a:t>Generate critical consciousness: Reflection and </a:t>
            </a:r>
            <a:r>
              <a:rPr lang="en-US" sz="1900" b="1" dirty="0">
                <a:solidFill>
                  <a:srgbClr val="000000"/>
                </a:solidFill>
                <a:latin typeface="+mj-lt"/>
                <a:cs typeface="Arial" panose="020B0604020202020204" pitchFamily="34" charset="0"/>
              </a:rPr>
              <a:t>social action</a:t>
            </a:r>
          </a:p>
          <a:p>
            <a:pPr>
              <a:lnSpc>
                <a:spcPct val="110000"/>
              </a:lnSpc>
            </a:pPr>
            <a:endParaRPr lang="en-US" sz="1900" dirty="0">
              <a:solidFill>
                <a:srgbClr val="000000"/>
              </a:solidFill>
              <a:latin typeface="+mj-lt"/>
              <a:cs typeface="Arial" panose="020B0604020202020204" pitchFamily="34" charset="0"/>
            </a:endParaRPr>
          </a:p>
          <a:p>
            <a:pPr>
              <a:lnSpc>
                <a:spcPct val="110000"/>
              </a:lnSpc>
            </a:pPr>
            <a:endParaRPr lang="en-US" sz="1900" dirty="0">
              <a:latin typeface="+mj-lt"/>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38865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9D0B-A3AE-7002-A7EB-E5BAD912698D}"/>
              </a:ext>
            </a:extLst>
          </p:cNvPr>
          <p:cNvSpPr>
            <a:spLocks noGrp="1"/>
          </p:cNvSpPr>
          <p:nvPr>
            <p:ph type="title"/>
          </p:nvPr>
        </p:nvSpPr>
        <p:spPr>
          <a:xfrm>
            <a:off x="628650" y="365127"/>
            <a:ext cx="7886700" cy="790574"/>
          </a:xfrm>
        </p:spPr>
        <p:txBody>
          <a:bodyPr>
            <a:normAutofit/>
          </a:bodyPr>
          <a:lstStyle/>
          <a:p>
            <a:pPr algn="ctr"/>
            <a:r>
              <a:rPr lang="en-US" sz="2800" b="1" dirty="0">
                <a:latin typeface="+mn-lt"/>
              </a:rPr>
              <a:t>Art for social action </a:t>
            </a:r>
          </a:p>
        </p:txBody>
      </p:sp>
      <p:sp>
        <p:nvSpPr>
          <p:cNvPr id="3" name="Content Placeholder 2">
            <a:extLst>
              <a:ext uri="{FF2B5EF4-FFF2-40B4-BE49-F238E27FC236}">
                <a16:creationId xmlns:a16="http://schemas.microsoft.com/office/drawing/2014/main" id="{F82EAF7A-4540-B34C-94B3-64D6E0F5F56E}"/>
              </a:ext>
            </a:extLst>
          </p:cNvPr>
          <p:cNvSpPr>
            <a:spLocks noGrp="1"/>
          </p:cNvSpPr>
          <p:nvPr>
            <p:ph idx="1"/>
          </p:nvPr>
        </p:nvSpPr>
        <p:spPr>
          <a:xfrm>
            <a:off x="572205" y="1580443"/>
            <a:ext cx="7886700" cy="4391379"/>
          </a:xfrm>
        </p:spPr>
        <p:txBody>
          <a:bodyPr>
            <a:normAutofit fontScale="77500" lnSpcReduction="20000"/>
          </a:bodyPr>
          <a:lstStyle/>
          <a:p>
            <a:pPr>
              <a:lnSpc>
                <a:spcPct val="120000"/>
              </a:lnSpc>
              <a:spcBef>
                <a:spcPts val="0"/>
              </a:spcBef>
            </a:pPr>
            <a:r>
              <a:rPr lang="en-US" sz="2300" dirty="0">
                <a:solidFill>
                  <a:srgbClr val="000000"/>
                </a:solidFill>
                <a:ea typeface="Cambria" panose="02040503050406030204" pitchFamily="18" charset="0"/>
                <a:cs typeface="Arial" panose="020B0604020202020204" pitchFamily="34" charset="0"/>
              </a:rPr>
              <a:t>Critical reflection (Illustrations) </a:t>
            </a:r>
          </a:p>
          <a:p>
            <a:pPr>
              <a:lnSpc>
                <a:spcPct val="120000"/>
              </a:lnSpc>
              <a:spcBef>
                <a:spcPts val="0"/>
              </a:spcBef>
            </a:pPr>
            <a:endParaRPr lang="en-US" sz="2300" dirty="0">
              <a:solidFill>
                <a:srgbClr val="000000"/>
              </a:solidFill>
              <a:effectLst/>
              <a:ea typeface="Cambria" panose="02040503050406030204" pitchFamily="18" charset="0"/>
              <a:cs typeface="Arial" panose="020B0604020202020204" pitchFamily="34" charset="0"/>
            </a:endParaRPr>
          </a:p>
          <a:p>
            <a:pPr marL="0" indent="0">
              <a:lnSpc>
                <a:spcPct val="120000"/>
              </a:lnSpc>
              <a:spcBef>
                <a:spcPts val="0"/>
              </a:spcBef>
              <a:buNone/>
            </a:pPr>
            <a:r>
              <a:rPr lang="en-US" sz="2300" b="1" dirty="0">
                <a:solidFill>
                  <a:srgbClr val="000000"/>
                </a:solidFill>
                <a:effectLst/>
                <a:ea typeface="Cambria" panose="02040503050406030204" pitchFamily="18" charset="0"/>
                <a:cs typeface="Arial" panose="020B0604020202020204" pitchFamily="34" charset="0"/>
              </a:rPr>
              <a:t>AND</a:t>
            </a:r>
          </a:p>
          <a:p>
            <a:pPr>
              <a:lnSpc>
                <a:spcPct val="120000"/>
              </a:lnSpc>
              <a:spcBef>
                <a:spcPts val="0"/>
              </a:spcBef>
            </a:pPr>
            <a:endParaRPr lang="en-US" sz="2300" dirty="0">
              <a:solidFill>
                <a:srgbClr val="000000"/>
              </a:solidFill>
              <a:ea typeface="Cambria" panose="02040503050406030204" pitchFamily="18" charset="0"/>
              <a:cs typeface="Arial" panose="020B0604020202020204" pitchFamily="34" charset="0"/>
            </a:endParaRPr>
          </a:p>
          <a:p>
            <a:pPr>
              <a:lnSpc>
                <a:spcPct val="120000"/>
              </a:lnSpc>
              <a:spcBef>
                <a:spcPts val="0"/>
              </a:spcBef>
            </a:pPr>
            <a:r>
              <a:rPr lang="en-US" sz="2300" dirty="0">
                <a:solidFill>
                  <a:srgbClr val="000000"/>
                </a:solidFill>
                <a:effectLst/>
                <a:ea typeface="Cambria" panose="02040503050406030204" pitchFamily="18" charset="0"/>
                <a:cs typeface="Arial" panose="020B0604020202020204" pitchFamily="34" charset="0"/>
              </a:rPr>
              <a:t>Artifacts created by clients can be displayed and/or performed </a:t>
            </a:r>
          </a:p>
          <a:p>
            <a:pPr>
              <a:lnSpc>
                <a:spcPct val="120000"/>
              </a:lnSpc>
              <a:spcBef>
                <a:spcPts val="0"/>
              </a:spcBef>
            </a:pPr>
            <a:endParaRPr lang="en-US" sz="2300" dirty="0">
              <a:solidFill>
                <a:srgbClr val="000000"/>
              </a:solidFill>
              <a:ea typeface="Cambria" panose="02040503050406030204" pitchFamily="18" charset="0"/>
              <a:cs typeface="Arial" panose="020B0604020202020204" pitchFamily="34" charset="0"/>
            </a:endParaRPr>
          </a:p>
          <a:p>
            <a:pPr>
              <a:lnSpc>
                <a:spcPct val="120000"/>
              </a:lnSpc>
              <a:spcBef>
                <a:spcPts val="0"/>
              </a:spcBef>
            </a:pPr>
            <a:r>
              <a:rPr lang="en-US" sz="2300" dirty="0">
                <a:solidFill>
                  <a:srgbClr val="000000"/>
                </a:solidFill>
                <a:effectLst/>
                <a:ea typeface="Cambria" panose="02040503050406030204" pitchFamily="18" charset="0"/>
                <a:cs typeface="Arial" panose="020B0604020202020204" pitchFamily="34" charset="0"/>
              </a:rPr>
              <a:t>Using images, music, and other artifacts to influence decision-makers </a:t>
            </a:r>
            <a:r>
              <a:rPr lang="en-US" sz="2300" dirty="0">
                <a:solidFill>
                  <a:srgbClr val="000000"/>
                </a:solidFill>
                <a:ea typeface="Cambria" panose="02040503050406030204" pitchFamily="18" charset="0"/>
                <a:cs typeface="Arial" panose="020B0604020202020204" pitchFamily="34" charset="0"/>
              </a:rPr>
              <a:t>– </a:t>
            </a:r>
            <a:r>
              <a:rPr lang="en-US" sz="2300" dirty="0">
                <a:solidFill>
                  <a:srgbClr val="000000"/>
                </a:solidFill>
                <a:effectLst/>
                <a:ea typeface="Cambria" panose="02040503050406030204" pitchFamily="18" charset="0"/>
                <a:cs typeface="Arial" panose="020B0604020202020204" pitchFamily="34" charset="0"/>
              </a:rPr>
              <a:t>policies and practices</a:t>
            </a:r>
          </a:p>
          <a:p>
            <a:pPr>
              <a:lnSpc>
                <a:spcPct val="120000"/>
              </a:lnSpc>
              <a:spcBef>
                <a:spcPts val="0"/>
              </a:spcBef>
            </a:pPr>
            <a:endParaRPr lang="en-US" sz="2300" dirty="0">
              <a:solidFill>
                <a:srgbClr val="000000"/>
              </a:solidFill>
              <a:effectLst/>
              <a:ea typeface="Cambria" panose="02040503050406030204" pitchFamily="18" charset="0"/>
              <a:cs typeface="Arial" panose="020B0604020202020204" pitchFamily="34" charset="0"/>
            </a:endParaRPr>
          </a:p>
          <a:p>
            <a:pPr>
              <a:lnSpc>
                <a:spcPct val="120000"/>
              </a:lnSpc>
              <a:spcBef>
                <a:spcPts val="0"/>
              </a:spcBef>
            </a:pPr>
            <a:r>
              <a:rPr lang="en-US" sz="2300" dirty="0">
                <a:solidFill>
                  <a:srgbClr val="000000"/>
                </a:solidFill>
                <a:ea typeface="Cambria" panose="02040503050406030204" pitchFamily="18" charset="0"/>
                <a:cs typeface="Arial" panose="020B0604020202020204" pitchFamily="34" charset="0"/>
              </a:rPr>
              <a:t>C</a:t>
            </a:r>
            <a:r>
              <a:rPr lang="en-US" sz="2300" dirty="0">
                <a:solidFill>
                  <a:srgbClr val="000000"/>
                </a:solidFill>
                <a:effectLst/>
                <a:ea typeface="Cambria" panose="02040503050406030204" pitchFamily="18" charset="0"/>
                <a:cs typeface="Arial" panose="020B0604020202020204" pitchFamily="34" charset="0"/>
              </a:rPr>
              <a:t>reating a vehicle to influence public opinion and policy direction </a:t>
            </a:r>
          </a:p>
          <a:p>
            <a:pPr marL="0" indent="0">
              <a:lnSpc>
                <a:spcPct val="100000"/>
              </a:lnSpc>
              <a:spcBef>
                <a:spcPts val="0"/>
              </a:spcBef>
              <a:buNone/>
            </a:pPr>
            <a:endParaRPr lang="en-US" sz="2300" b="1" dirty="0"/>
          </a:p>
          <a:p>
            <a:pPr>
              <a:lnSpc>
                <a:spcPct val="100000"/>
              </a:lnSpc>
              <a:spcBef>
                <a:spcPts val="0"/>
              </a:spcBef>
            </a:pPr>
            <a:r>
              <a:rPr lang="en-US" sz="2300" dirty="0"/>
              <a:t>Spark motivation, cognitive change, and advocacy. </a:t>
            </a:r>
          </a:p>
          <a:p>
            <a:pPr>
              <a:lnSpc>
                <a:spcPct val="100000"/>
              </a:lnSpc>
              <a:spcBef>
                <a:spcPts val="0"/>
              </a:spcBef>
            </a:pPr>
            <a:endParaRPr lang="en-US" sz="2300" dirty="0"/>
          </a:p>
          <a:p>
            <a:pPr>
              <a:lnSpc>
                <a:spcPct val="100000"/>
              </a:lnSpc>
              <a:spcBef>
                <a:spcPts val="0"/>
              </a:spcBef>
            </a:pPr>
            <a:r>
              <a:rPr lang="en-US" sz="2300" dirty="0"/>
              <a:t>Foster social engagement to </a:t>
            </a:r>
            <a:r>
              <a:rPr lang="en-US" sz="2300" dirty="0">
                <a:solidFill>
                  <a:srgbClr val="000000"/>
                </a:solidFill>
                <a:effectLst/>
                <a:ea typeface="Cambria" panose="02040503050406030204" pitchFamily="18" charset="0"/>
                <a:cs typeface="Times New Roman" panose="02020603050405020304" pitchFamily="18" charset="0"/>
              </a:rPr>
              <a:t>combat oppression</a:t>
            </a:r>
          </a:p>
          <a:p>
            <a:pPr>
              <a:lnSpc>
                <a:spcPct val="100000"/>
              </a:lnSpc>
              <a:spcBef>
                <a:spcPts val="0"/>
              </a:spcBef>
            </a:pPr>
            <a:endParaRPr lang="en-US" sz="2300" dirty="0">
              <a:solidFill>
                <a:srgbClr val="000000"/>
              </a:solidFill>
              <a:effectLst/>
              <a:ea typeface="Cambria" panose="02040503050406030204" pitchFamily="18" charset="0"/>
              <a:cs typeface="Times New Roman" panose="02020603050405020304" pitchFamily="18" charset="0"/>
            </a:endParaRPr>
          </a:p>
          <a:p>
            <a:pPr>
              <a:lnSpc>
                <a:spcPct val="100000"/>
              </a:lnSpc>
              <a:spcBef>
                <a:spcPts val="0"/>
              </a:spcBef>
            </a:pPr>
            <a:r>
              <a:rPr lang="en-US" sz="2300" dirty="0">
                <a:solidFill>
                  <a:srgbClr val="000000"/>
                </a:solidFill>
                <a:ea typeface="Cambria" panose="02040503050406030204" pitchFamily="18" charset="0"/>
                <a:cs typeface="Times New Roman" panose="02020603050405020304" pitchFamily="18" charset="0"/>
              </a:rPr>
              <a:t>Spark </a:t>
            </a:r>
            <a:r>
              <a:rPr lang="en-US" sz="2300" dirty="0">
                <a:solidFill>
                  <a:srgbClr val="000000"/>
                </a:solidFill>
                <a:effectLst/>
                <a:ea typeface="Cambria" panose="02040503050406030204" pitchFamily="18" charset="0"/>
                <a:cs typeface="Times New Roman" panose="02020603050405020304" pitchFamily="18" charset="0"/>
              </a:rPr>
              <a:t>political advocacy and civic activities (e.g., writing letters to elected officials, volunteering at a community organization). </a:t>
            </a:r>
            <a:endParaRPr lang="en-US" sz="2300" dirty="0"/>
          </a:p>
          <a:p>
            <a:endParaRPr lang="en-US" dirty="0"/>
          </a:p>
        </p:txBody>
      </p:sp>
    </p:spTree>
    <p:extLst>
      <p:ext uri="{BB962C8B-B14F-4D97-AF65-F5344CB8AC3E}">
        <p14:creationId xmlns:p14="http://schemas.microsoft.com/office/powerpoint/2010/main" val="3096150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7532-2FCF-3AC2-CAEC-0B6BAF5FB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55D31-0060-98AB-F6FF-D04D5BB81229}"/>
              </a:ext>
            </a:extLst>
          </p:cNvPr>
          <p:cNvSpPr>
            <a:spLocks noGrp="1"/>
          </p:cNvSpPr>
          <p:nvPr>
            <p:ph type="title"/>
          </p:nvPr>
        </p:nvSpPr>
        <p:spPr>
          <a:xfrm>
            <a:off x="628650" y="365127"/>
            <a:ext cx="7886700" cy="790574"/>
          </a:xfrm>
        </p:spPr>
        <p:txBody>
          <a:bodyPr>
            <a:normAutofit/>
          </a:bodyPr>
          <a:lstStyle/>
          <a:p>
            <a:pPr algn="ctr"/>
            <a:r>
              <a:rPr lang="en-US" sz="2800" b="1" dirty="0">
                <a:latin typeface="+mn-lt"/>
              </a:rPr>
              <a:t>Intervention Delivery</a:t>
            </a:r>
          </a:p>
        </p:txBody>
      </p:sp>
      <p:sp>
        <p:nvSpPr>
          <p:cNvPr id="3" name="Content Placeholder 2">
            <a:extLst>
              <a:ext uri="{FF2B5EF4-FFF2-40B4-BE49-F238E27FC236}">
                <a16:creationId xmlns:a16="http://schemas.microsoft.com/office/drawing/2014/main" id="{F794959D-DC2A-E7F6-8452-7CF11E79C218}"/>
              </a:ext>
            </a:extLst>
          </p:cNvPr>
          <p:cNvSpPr>
            <a:spLocks noGrp="1"/>
          </p:cNvSpPr>
          <p:nvPr>
            <p:ph idx="1"/>
          </p:nvPr>
        </p:nvSpPr>
        <p:spPr>
          <a:xfrm>
            <a:off x="543983" y="1956153"/>
            <a:ext cx="7886700" cy="3730625"/>
          </a:xfrm>
        </p:spPr>
        <p:txBody>
          <a:bodyPr>
            <a:normAutofit/>
          </a:bodyPr>
          <a:lstStyle/>
          <a:p>
            <a:pPr marL="371475" marR="0">
              <a:lnSpc>
                <a:spcPct val="107000"/>
              </a:lnSpc>
              <a:spcBef>
                <a:spcPts val="0"/>
              </a:spcBef>
              <a:spcAft>
                <a:spcPts val="800"/>
              </a:spcAft>
            </a:pPr>
            <a:r>
              <a:rPr lang="en-US" sz="2000" kern="0" dirty="0">
                <a:solidFill>
                  <a:srgbClr val="000000"/>
                </a:solidFill>
                <a:effectLst/>
                <a:latin typeface="+mj-lt"/>
                <a:ea typeface="Times New Roman" panose="02020603050405020304" pitchFamily="18" charset="0"/>
                <a:cs typeface="Times New Roman" panose="02020603050405020304" pitchFamily="18" charset="0"/>
              </a:rPr>
              <a:t>Professional social workers</a:t>
            </a:r>
          </a:p>
          <a:p>
            <a:pPr marL="371475" marR="0">
              <a:lnSpc>
                <a:spcPct val="107000"/>
              </a:lnSpc>
              <a:spcBef>
                <a:spcPts val="0"/>
              </a:spcBef>
              <a:spcAft>
                <a:spcPts val="800"/>
              </a:spcAft>
            </a:pPr>
            <a:r>
              <a:rPr lang="en-US" sz="2000" kern="0" dirty="0">
                <a:solidFill>
                  <a:srgbClr val="000000"/>
                </a:solidFill>
                <a:latin typeface="+mj-lt"/>
                <a:ea typeface="Times New Roman" panose="02020603050405020304" pitchFamily="18" charset="0"/>
                <a:cs typeface="Times New Roman" panose="02020603050405020304" pitchFamily="18" charset="0"/>
              </a:rPr>
              <a:t>Peer facilitators</a:t>
            </a:r>
            <a:endParaRPr lang="en-US" sz="2000" kern="0" dirty="0">
              <a:solidFill>
                <a:srgbClr val="000000"/>
              </a:solidFill>
              <a:effectLst/>
              <a:latin typeface="+mj-lt"/>
              <a:ea typeface="Times New Roman" panose="02020603050405020304" pitchFamily="18" charset="0"/>
              <a:cs typeface="Times New Roman" panose="02020603050405020304" pitchFamily="18" charset="0"/>
            </a:endParaRPr>
          </a:p>
          <a:p>
            <a:pPr marL="371475" marR="0">
              <a:lnSpc>
                <a:spcPct val="107000"/>
              </a:lnSpc>
              <a:spcBef>
                <a:spcPts val="0"/>
              </a:spcBef>
              <a:spcAft>
                <a:spcPts val="800"/>
              </a:spcAft>
            </a:pPr>
            <a:r>
              <a:rPr lang="en-US" sz="2000" kern="0" dirty="0">
                <a:solidFill>
                  <a:srgbClr val="000000"/>
                </a:solidFill>
                <a:effectLst/>
                <a:latin typeface="+mj-lt"/>
                <a:ea typeface="Times New Roman" panose="02020603050405020304" pitchFamily="18" charset="0"/>
                <a:cs typeface="Times New Roman" panose="02020603050405020304" pitchFamily="18" charset="0"/>
              </a:rPr>
              <a:t>Any differences?</a:t>
            </a:r>
          </a:p>
          <a:p>
            <a:pPr marL="371475" marR="0">
              <a:lnSpc>
                <a:spcPct val="107000"/>
              </a:lnSpc>
              <a:spcBef>
                <a:spcPts val="0"/>
              </a:spcBef>
              <a:spcAft>
                <a:spcPts val="800"/>
              </a:spcAft>
            </a:pPr>
            <a:r>
              <a:rPr lang="en-US" sz="2000" kern="0" dirty="0">
                <a:solidFill>
                  <a:srgbClr val="000000"/>
                </a:solidFill>
                <a:latin typeface="+mj-lt"/>
                <a:ea typeface="Times New Roman" panose="02020603050405020304" pitchFamily="18" charset="0"/>
                <a:cs typeface="Times New Roman" panose="02020603050405020304" pitchFamily="18" charset="0"/>
              </a:rPr>
              <a:t>Mr. Darris Hawkins: His experience delivering </a:t>
            </a:r>
            <a:r>
              <a:rPr lang="en-US" sz="2000" i="1" kern="0" dirty="0">
                <a:solidFill>
                  <a:srgbClr val="000000"/>
                </a:solidFill>
                <a:latin typeface="+mj-lt"/>
                <a:ea typeface="Times New Roman" panose="02020603050405020304" pitchFamily="18" charset="0"/>
                <a:cs typeface="Times New Roman" panose="02020603050405020304" pitchFamily="18" charset="0"/>
              </a:rPr>
              <a:t>Community Wise</a:t>
            </a:r>
            <a:endParaRPr lang="en-US" sz="2000" i="1" kern="0" dirty="0">
              <a:solidFill>
                <a:srgbClr val="000000"/>
              </a:solidFill>
              <a:effectLst/>
              <a:latin typeface="+mj-lt"/>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2582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94947" y="1600541"/>
            <a:ext cx="8352720" cy="4495459"/>
          </a:xfrm>
          <a:prstGeom prst="rect">
            <a:avLst/>
          </a:prstGeom>
        </p:spPr>
        <p:txBody>
          <a:bodyPr>
            <a:normAutofit/>
          </a:bodyPr>
          <a:lstStyle/>
          <a:p>
            <a:pPr marL="342900" marR="0" lvl="0" indent="-342900">
              <a:spcBef>
                <a:spcPts val="0"/>
              </a:spcBef>
              <a:spcAft>
                <a:spcPts val="0"/>
              </a:spcAft>
              <a:buFont typeface="+mj-lt"/>
              <a:buAutoNum type="arabicParenR"/>
            </a:pPr>
            <a:r>
              <a:rPr lang="en-US" dirty="0">
                <a:latin typeface="Times New Roman" panose="02020603050405020304" pitchFamily="18" charset="0"/>
                <a:ea typeface="Times New Roman" panose="02020603050405020304" pitchFamily="18" charset="0"/>
              </a:rPr>
              <a:t>Jemal, A., Windsor, L., Inyang, C., &amp; Pierre-Noel, C. (2022) The critical dialogue cornerstone: Suggested Practices to guide implementation, facilitation and evaluation. Journal of Progressive Human Services: Radical Thought &amp; Praxis. DOI: doi.org/10.1080/10428232.2022.2056866 NIHMS1794814</a:t>
            </a:r>
          </a:p>
          <a:p>
            <a:pPr marL="342900" marR="0" lvl="0" indent="-342900">
              <a:spcBef>
                <a:spcPts val="0"/>
              </a:spcBef>
              <a:spcAft>
                <a:spcPts val="0"/>
              </a:spcAft>
              <a:buFont typeface="+mj-lt"/>
              <a:buAutoNum type="arabicParenR"/>
            </a:pPr>
            <a:r>
              <a:rPr lang="en-US" dirty="0">
                <a:latin typeface="Times New Roman" panose="02020603050405020304" pitchFamily="18" charset="0"/>
                <a:ea typeface="Times New Roman" panose="02020603050405020304" pitchFamily="18" charset="0"/>
              </a:rPr>
              <a:t>The Critical Consciousness Collaborative (2024). www.the3c.org</a:t>
            </a:r>
            <a:endParaRPr lang="en-US" sz="1800" i="1" u="sng" dirty="0">
              <a:solidFill>
                <a:srgbClr val="0000FF"/>
              </a:solidFill>
              <a:effectLst/>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mj-lt"/>
              <a:buAutoNum type="arabicParenR"/>
            </a:pPr>
            <a:r>
              <a:rPr lang="en-US" sz="1800" kern="0" dirty="0">
                <a:effectLst/>
                <a:latin typeface="Times New Roman" panose="02020603050405020304" pitchFamily="18" charset="0"/>
              </a:rPr>
              <a:t>Windsor, L.; </a:t>
            </a:r>
            <a:r>
              <a:rPr lang="en-US" sz="1800" b="0" kern="0" dirty="0">
                <a:effectLst/>
                <a:latin typeface="Times New Roman" panose="02020603050405020304" pitchFamily="18" charset="0"/>
              </a:rPr>
              <a:t>Benoit, E., Smith, D., Pinto, R. M., &amp; Kugler, K. (2018) Optimizing a community-engaged multi-level group intervention to reduce substance use: An application of the multiphase optimization strategy. </a:t>
            </a:r>
            <a:r>
              <a:rPr lang="en-US" sz="1800" b="0" i="1" kern="0" dirty="0">
                <a:effectLst/>
                <a:latin typeface="Times New Roman" panose="02020603050405020304" pitchFamily="18" charset="0"/>
              </a:rPr>
              <a:t>Trials, 19 (255). </a:t>
            </a:r>
            <a:r>
              <a:rPr lang="en-US" sz="1800" b="0" kern="0" dirty="0">
                <a:effectLst/>
                <a:latin typeface="Times New Roman" panose="02020603050405020304" pitchFamily="18" charset="0"/>
              </a:rPr>
              <a:t>DOI:</a:t>
            </a:r>
            <a:r>
              <a:rPr lang="en-US" sz="1800" b="0" i="1" kern="0" dirty="0">
                <a:effectLst/>
                <a:latin typeface="Times New Roman" panose="02020603050405020304" pitchFamily="18" charset="0"/>
              </a:rPr>
              <a:t> </a:t>
            </a:r>
            <a:r>
              <a:rPr lang="en-US" sz="1800" b="0" u="sng" kern="0" dirty="0">
                <a:solidFill>
                  <a:srgbClr val="0000FF"/>
                </a:solidFill>
                <a:effectLst/>
                <a:latin typeface="Times New Roman" panose="02020603050405020304" pitchFamily="18" charset="0"/>
                <a:hlinkClick r:id="rId2"/>
              </a:rPr>
              <a:t>10.1186/s13063-018-2624-5</a:t>
            </a:r>
            <a:r>
              <a:rPr lang="en-US" sz="1800" b="0" kern="0" dirty="0">
                <a:effectLst/>
                <a:latin typeface="Times New Roman" panose="02020603050405020304" pitchFamily="18" charset="0"/>
              </a:rPr>
              <a:t>. PMC5921441</a:t>
            </a:r>
            <a:endParaRPr lang="en-US" sz="1800" b="1" kern="0" dirty="0">
              <a:effectLst/>
              <a:latin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Times New Roman" panose="02020603050405020304" pitchFamily="18" charset="0"/>
                <a:ea typeface="Times New Roman" panose="02020603050405020304" pitchFamily="18" charset="0"/>
              </a:rPr>
              <a:t>*Windsor, L.; Pinto, R.; Benoit, E.; Jessell, L., &amp; Jemal, A. (2014). Community Wise: Addressing oppression to promote individual and community health. </a:t>
            </a:r>
            <a:r>
              <a:rPr lang="en-US" sz="1800" i="1" dirty="0">
                <a:effectLst/>
                <a:latin typeface="Times New Roman" panose="02020603050405020304" pitchFamily="18" charset="0"/>
                <a:ea typeface="Times New Roman" panose="02020603050405020304" pitchFamily="18" charset="0"/>
              </a:rPr>
              <a:t>Journal of Social Work Practice in the Addictions, 14(4),</a:t>
            </a:r>
            <a:r>
              <a:rPr lang="en-US" sz="1800" dirty="0">
                <a:effectLst/>
                <a:latin typeface="Times New Roman" panose="02020603050405020304" pitchFamily="18" charset="0"/>
                <a:ea typeface="Times New Roman" panose="02020603050405020304" pitchFamily="18" charset="0"/>
              </a:rPr>
              <a:t> 402-420</a:t>
            </a:r>
            <a:r>
              <a:rPr lang="en-US" sz="1800" i="1" dirty="0">
                <a:effectLst/>
                <a:latin typeface="Times New Roman" panose="02020603050405020304" pitchFamily="18" charset="0"/>
                <a:ea typeface="Times New Roman" panose="02020603050405020304" pitchFamily="18" charset="0"/>
              </a:rPr>
              <a:t>. </a:t>
            </a:r>
            <a:endParaRPr lang="en-US" i="1" u="sng" dirty="0">
              <a:solidFill>
                <a:srgbClr val="0000FF"/>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mj-lt"/>
              <a:buAutoNum type="arabicParenR"/>
            </a:pPr>
            <a:r>
              <a:rPr lang="en-US" sz="1800" dirty="0">
                <a:effectLst/>
                <a:latin typeface="Times New Roman" panose="02020603050405020304" pitchFamily="18" charset="0"/>
                <a:ea typeface="Times New Roman" panose="02020603050405020304" pitchFamily="18" charset="0"/>
              </a:rPr>
              <a:t>Windsor, L., Benoit, E., &amp; Jemal, A. (2014). </a:t>
            </a:r>
            <a:r>
              <a:rPr lang="en-US" sz="1800" dirty="0">
                <a:solidFill>
                  <a:srgbClr val="000000"/>
                </a:solidFill>
                <a:effectLst/>
                <a:latin typeface="Times New Roman" panose="02020603050405020304" pitchFamily="18" charset="0"/>
                <a:ea typeface="Times New Roman" panose="02020603050405020304" pitchFamily="18" charset="0"/>
              </a:rPr>
              <a:t>Community Wise: Paving the Way for Empowerment in Community Reentry. </a:t>
            </a:r>
            <a:r>
              <a:rPr lang="en-US" sz="1800" i="1" dirty="0">
                <a:solidFill>
                  <a:srgbClr val="000000"/>
                </a:solidFill>
                <a:effectLst/>
                <a:latin typeface="Times New Roman" panose="02020603050405020304" pitchFamily="18" charset="0"/>
                <a:ea typeface="Times New Roman" panose="02020603050405020304" pitchFamily="18" charset="0"/>
              </a:rPr>
              <a:t>International Journal of Law and Psychiatry</a:t>
            </a:r>
            <a:r>
              <a:rPr lang="en-US" sz="1800" dirty="0">
                <a:solidFill>
                  <a:srgbClr val="000000"/>
                </a:solidFill>
                <a:effectLst/>
                <a:latin typeface="Times New Roman" panose="02020603050405020304" pitchFamily="18" charset="0"/>
                <a:ea typeface="Times New Roman" panose="02020603050405020304" pitchFamily="18" charset="0"/>
              </a:rPr>
              <a:t>. DOI </a:t>
            </a:r>
            <a:r>
              <a:rPr lang="en-US" sz="1800" dirty="0">
                <a:effectLst/>
                <a:latin typeface="Times New Roman" panose="02020603050405020304" pitchFamily="18" charset="0"/>
                <a:ea typeface="Times New Roman" panose="02020603050405020304" pitchFamily="18" charset="0"/>
              </a:rPr>
              <a:t>10.1016/j.ijlp.2014.02.023. NIHMS576112</a:t>
            </a:r>
          </a:p>
          <a:p>
            <a:pPr marL="342900" marR="0" lvl="0" indent="-342900">
              <a:spcBef>
                <a:spcPts val="0"/>
              </a:spcBef>
              <a:spcAft>
                <a:spcPts val="0"/>
              </a:spcAft>
              <a:buFont typeface="+mj-lt"/>
              <a:buAutoNum type="arabicParenR"/>
            </a:pPr>
            <a:endParaRPr lang="en-US" sz="1800" dirty="0">
              <a:effectLst/>
              <a:latin typeface="Times New Roman" panose="02020603050405020304" pitchFamily="18" charset="0"/>
              <a:ea typeface="Times New Roman" panose="02020603050405020304" pitchFamily="18" charset="0"/>
            </a:endParaRPr>
          </a:p>
          <a:p>
            <a:pPr marL="317500" indent="0">
              <a:buNone/>
            </a:pPr>
            <a:endParaRPr lang="en-US" sz="2000" b="1" dirty="0">
              <a:solidFill>
                <a:srgbClr val="8E56A0"/>
              </a:solidFill>
            </a:endParaRPr>
          </a:p>
          <a:p>
            <a:pPr marL="317500" indent="0">
              <a:buNone/>
            </a:pPr>
            <a:endParaRPr lang="en-US" dirty="0"/>
          </a:p>
        </p:txBody>
      </p:sp>
    </p:spTree>
    <p:extLst>
      <p:ext uri="{BB962C8B-B14F-4D97-AF65-F5344CB8AC3E}">
        <p14:creationId xmlns:p14="http://schemas.microsoft.com/office/powerpoint/2010/main" val="2470301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D4E9-5225-4803-7EF6-68AEBA1E320C}"/>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EC2B9638-5897-58C3-EBF9-2C0F27C5A95F}"/>
              </a:ext>
            </a:extLst>
          </p:cNvPr>
          <p:cNvSpPr>
            <a:spLocks noGrp="1"/>
          </p:cNvSpPr>
          <p:nvPr>
            <p:ph idx="1"/>
          </p:nvPr>
        </p:nvSpPr>
        <p:spPr>
          <a:xfrm>
            <a:off x="914400" y="1693305"/>
            <a:ext cx="7391400" cy="4495459"/>
          </a:xfrm>
        </p:spPr>
        <p:txBody>
          <a:bodyPr>
            <a:normAutofit/>
          </a:bodyPr>
          <a:lstStyle/>
          <a:p>
            <a:r>
              <a:rPr lang="en-US" dirty="0">
                <a:solidFill>
                  <a:srgbClr val="000000"/>
                </a:solidFill>
              </a:rPr>
              <a:t>This event is brought to you by the Providers Clinical Support System – Medications for Opioid Use Disorders (PCSS-MOUD). Content and discussions during this event are prohibited from promoting or selling products or services that serve professional or financial interests of any kind.</a:t>
            </a:r>
          </a:p>
          <a:p>
            <a:pPr marL="0" indent="0">
              <a:buNone/>
            </a:pPr>
            <a:endParaRPr lang="en-US" dirty="0">
              <a:solidFill>
                <a:srgbClr val="000000"/>
              </a:solidFill>
            </a:endParaRPr>
          </a:p>
          <a:p>
            <a:r>
              <a:rPr lang="en-US" i="0" dirty="0">
                <a:solidFill>
                  <a:srgbClr val="000000"/>
                </a:solidFill>
                <a:effectLst/>
              </a:rPr>
              <a:t>The overarching goal of PCSS-MOUD is to increase healthcare professionals' knowledge, skills, and confidence in providing evidence-based practices in the prevention, treatment, recovery, and harm reduction of OUD.</a:t>
            </a:r>
            <a:endParaRPr lang="en-US" dirty="0"/>
          </a:p>
          <a:p>
            <a:pPr marL="0" indent="0">
              <a:buNone/>
            </a:pPr>
            <a:endParaRPr lang="en-US" dirty="0"/>
          </a:p>
        </p:txBody>
      </p:sp>
    </p:spTree>
    <p:extLst>
      <p:ext uri="{BB962C8B-B14F-4D97-AF65-F5344CB8AC3E}">
        <p14:creationId xmlns:p14="http://schemas.microsoft.com/office/powerpoint/2010/main" val="397951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PCSS-MOUD Mentoring Program</a:t>
            </a:r>
          </a:p>
        </p:txBody>
      </p:sp>
      <p:sp>
        <p:nvSpPr>
          <p:cNvPr id="3" name="Content Placeholder 2"/>
          <p:cNvSpPr>
            <a:spLocks noGrp="1"/>
          </p:cNvSpPr>
          <p:nvPr>
            <p:ph idx="1"/>
          </p:nvPr>
        </p:nvSpPr>
        <p:spPr>
          <a:xfrm>
            <a:off x="304800" y="1752600"/>
            <a:ext cx="8305800" cy="3581400"/>
          </a:xfrm>
        </p:spPr>
        <p:txBody>
          <a:bodyPr>
            <a:noAutofit/>
          </a:bodyPr>
          <a:lstStyle/>
          <a:p>
            <a:r>
              <a:rPr lang="en-US" sz="1900" dirty="0"/>
              <a:t>PCSS-MOUD Mentor Program is designed to offer general information to clinicians about evidence-based clinical practices in prescribing medications for opioid use disorder. </a:t>
            </a:r>
          </a:p>
          <a:p>
            <a:endParaRPr lang="en-US" sz="800" dirty="0"/>
          </a:p>
          <a:p>
            <a:r>
              <a:rPr lang="en-US" sz="1900" dirty="0"/>
              <a:t>PCSS-MOUD Mentors are a national network of providers with expertise in </a:t>
            </a:r>
            <a:r>
              <a:rPr lang="en-US" sz="1900" b="1" dirty="0"/>
              <a:t>addictions, pain, and evidence-based treatment including medications for opioid use disorder (MOUD)</a:t>
            </a:r>
            <a:r>
              <a:rPr lang="en-US" sz="1900" dirty="0"/>
              <a:t>.</a:t>
            </a:r>
          </a:p>
          <a:p>
            <a:endParaRPr lang="en-US" sz="800" dirty="0"/>
          </a:p>
          <a:p>
            <a:r>
              <a:rPr lang="en-US" sz="1900" dirty="0"/>
              <a:t>3-tiered approach allows every mentor/mentee relationship to be unique and catered to the specific needs of the mentee.</a:t>
            </a:r>
          </a:p>
          <a:p>
            <a:endParaRPr lang="en-US" sz="800" dirty="0"/>
          </a:p>
          <a:p>
            <a:r>
              <a:rPr lang="en-US" sz="1900" dirty="0"/>
              <a:t>No cost. </a:t>
            </a:r>
          </a:p>
        </p:txBody>
      </p:sp>
      <p:sp>
        <p:nvSpPr>
          <p:cNvPr id="10" name="Rectangle 9"/>
          <p:cNvSpPr/>
          <p:nvPr/>
        </p:nvSpPr>
        <p:spPr>
          <a:xfrm>
            <a:off x="228600" y="5257800"/>
            <a:ext cx="8763000" cy="837152"/>
          </a:xfrm>
          <a:prstGeom prst="rect">
            <a:avLst/>
          </a:prstGeom>
        </p:spPr>
        <p:txBody>
          <a:bodyPr wrap="square">
            <a:spAutoFit/>
          </a:bodyPr>
          <a:lstStyle/>
          <a:p>
            <a:pPr lvl="0" algn="ctr" defTabSz="847289" fontAlgn="base">
              <a:spcBef>
                <a:spcPct val="20000"/>
              </a:spcBef>
              <a:spcAft>
                <a:spcPct val="0"/>
              </a:spcAft>
              <a:buClr>
                <a:srgbClr val="54BABA"/>
              </a:buClr>
            </a:pPr>
            <a:r>
              <a:rPr lang="en-US" sz="2200" b="1" kern="1200" dirty="0">
                <a:solidFill>
                  <a:schemeClr val="tx1">
                    <a:lumMod val="75000"/>
                  </a:schemeClr>
                </a:solidFill>
                <a:ea typeface="+mn-ea"/>
                <a:cs typeface="+mn-cs"/>
              </a:rPr>
              <a:t>For more information visit:</a:t>
            </a:r>
          </a:p>
          <a:p>
            <a:pPr lvl="0" algn="ctr" defTabSz="847289" fontAlgn="base">
              <a:spcBef>
                <a:spcPct val="20000"/>
              </a:spcBef>
              <a:spcAft>
                <a:spcPct val="0"/>
              </a:spcAft>
              <a:buClr>
                <a:srgbClr val="54BABA"/>
              </a:buClr>
            </a:pPr>
            <a:r>
              <a:rPr lang="en-US" sz="2200" b="1" kern="1200" dirty="0">
                <a:solidFill>
                  <a:srgbClr val="512C5A"/>
                </a:solidFill>
                <a:ea typeface="+mn-ea"/>
                <a:cs typeface="+mn-cs"/>
                <a:hlinkClick r:id="rId2"/>
              </a:rPr>
              <a:t>https://pcssNOW.org/mentoring/</a:t>
            </a:r>
            <a:r>
              <a:rPr lang="en-US" sz="2200" b="1" kern="1200" dirty="0">
                <a:solidFill>
                  <a:srgbClr val="512C5A"/>
                </a:solidFill>
                <a:ea typeface="+mn-ea"/>
                <a:cs typeface="+mn-cs"/>
              </a:rPr>
              <a:t> </a:t>
            </a:r>
          </a:p>
        </p:txBody>
      </p:sp>
    </p:spTree>
    <p:extLst>
      <p:ext uri="{BB962C8B-B14F-4D97-AF65-F5344CB8AC3E}">
        <p14:creationId xmlns:p14="http://schemas.microsoft.com/office/powerpoint/2010/main" val="1633233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PCSS-MOUD Discussion Forum</a:t>
            </a:r>
          </a:p>
        </p:txBody>
      </p:sp>
      <p:sp>
        <p:nvSpPr>
          <p:cNvPr id="3" name="Content Placeholder 2"/>
          <p:cNvSpPr>
            <a:spLocks noGrp="1"/>
          </p:cNvSpPr>
          <p:nvPr>
            <p:ph idx="1"/>
          </p:nvPr>
        </p:nvSpPr>
        <p:spPr>
          <a:xfrm>
            <a:off x="990600" y="1600200"/>
            <a:ext cx="7239000" cy="533400"/>
          </a:xfrm>
        </p:spPr>
        <p:txBody>
          <a:bodyPr>
            <a:noAutofit/>
          </a:bodyPr>
          <a:lstStyle/>
          <a:p>
            <a:pPr marL="0" indent="0" algn="ctr">
              <a:buNone/>
            </a:pPr>
            <a:r>
              <a:rPr lang="en-US" sz="3200" dirty="0"/>
              <a:t>Have a clinical question?</a:t>
            </a:r>
          </a:p>
        </p:txBody>
      </p:sp>
      <p:pic>
        <p:nvPicPr>
          <p:cNvPr id="8" name="Picture 3" descr="C:\Users\Blair\AppData\Local\Microsoft\Windows\Temporary Internet Files\Content.IE5\DD9BTO5M\1106852126_b3eadf6da6[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76400" y="3893478"/>
            <a:ext cx="1219200" cy="1510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Blair\AppData\Local\Microsoft\Windows\Temporary Internet Files\Content.IE5\DD9BTO5M\1106852126_b3eadf6da6[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0" y="3899364"/>
            <a:ext cx="1219200" cy="1510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Blair\AppData\Local\Microsoft\Windows\Temporary Internet Files\Content.IE5\DD9BTO5M\1106852126_b3eadf6da6[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1855128"/>
            <a:ext cx="1219200" cy="15108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Blair\AppData\Local\Microsoft\Windows\Temporary Internet Files\Content.IE5\DD9BTO5M\1106852126_b3eadf6da6[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14400" y="1931328"/>
            <a:ext cx="1219200" cy="151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lair\AppData\Local\Microsoft\Windows\Temporary Internet Files\Content.IE5\UBFJSWTX\2s7j7yq[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50000"/>
          <a:stretch/>
        </p:blipFill>
        <p:spPr bwMode="auto">
          <a:xfrm>
            <a:off x="4171949" y="4648896"/>
            <a:ext cx="685800" cy="10302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63031" y="5715000"/>
            <a:ext cx="3967753" cy="369332"/>
          </a:xfrm>
          <a:prstGeom prst="rect">
            <a:avLst/>
          </a:prstGeom>
        </p:spPr>
        <p:txBody>
          <a:bodyPr wrap="none">
            <a:spAutoFit/>
          </a:bodyPr>
          <a:lstStyle/>
          <a:p>
            <a:r>
              <a:rPr lang="en-US" sz="1800" dirty="0">
                <a:hlinkClick r:id="rId4"/>
              </a:rPr>
              <a:t>http://pcss.invisionzone.com/register</a:t>
            </a:r>
            <a:r>
              <a:rPr lang="en-US" sz="1800" dirty="0"/>
              <a:t> </a:t>
            </a:r>
          </a:p>
        </p:txBody>
      </p:sp>
      <p:sp>
        <p:nvSpPr>
          <p:cNvPr id="5" name="TextBox 4">
            <a:extLst>
              <a:ext uri="{FF2B5EF4-FFF2-40B4-BE49-F238E27FC236}">
                <a16:creationId xmlns:a16="http://schemas.microsoft.com/office/drawing/2014/main" id="{B84BAC4E-6277-5041-8075-3CE0F53F0888}"/>
              </a:ext>
            </a:extLst>
          </p:cNvPr>
          <p:cNvSpPr txBox="1"/>
          <p:nvPr/>
        </p:nvSpPr>
        <p:spPr>
          <a:xfrm>
            <a:off x="2805894" y="2438400"/>
            <a:ext cx="3532212" cy="1692771"/>
          </a:xfrm>
          <a:prstGeom prst="rect">
            <a:avLst/>
          </a:prstGeom>
          <a:solidFill>
            <a:schemeClr val="accent1">
              <a:lumMod val="85000"/>
            </a:schemeClr>
          </a:solidFill>
        </p:spPr>
        <p:txBody>
          <a:bodyPr wrap="square" rtlCol="0">
            <a:spAutoFit/>
          </a:bodyPr>
          <a:lstStyle/>
          <a:p>
            <a:pPr algn="ctr"/>
            <a:r>
              <a:rPr lang="en-US" sz="2000" b="1" dirty="0">
                <a:solidFill>
                  <a:srgbClr val="8E56A0"/>
                </a:solidFill>
              </a:rPr>
              <a:t>Ask a Colleague</a:t>
            </a:r>
          </a:p>
          <a:p>
            <a:endParaRPr lang="en-US" dirty="0"/>
          </a:p>
          <a:p>
            <a:pPr algn="ctr"/>
            <a:r>
              <a:rPr lang="en-US" dirty="0"/>
              <a:t>A simple and direct way to receive an answer related to medications for opioid use disorder. Designed to provide a prompt response to simple practice-related questions.</a:t>
            </a:r>
          </a:p>
        </p:txBody>
      </p:sp>
    </p:spTree>
    <p:extLst>
      <p:ext uri="{BB962C8B-B14F-4D97-AF65-F5344CB8AC3E}">
        <p14:creationId xmlns:p14="http://schemas.microsoft.com/office/powerpoint/2010/main" val="3627115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2182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562600" y="5943600"/>
            <a:ext cx="2667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67428" y="31211"/>
            <a:ext cx="9143999" cy="523220"/>
          </a:xfrm>
          <a:prstGeom prst="rect">
            <a:avLst/>
          </a:prstGeom>
          <a:noFill/>
        </p:spPr>
        <p:txBody>
          <a:bodyPr wrap="square" rtlCol="0">
            <a:spAutoFit/>
          </a:bodyPr>
          <a:lstStyle/>
          <a:p>
            <a:pPr algn="ctr"/>
            <a:r>
              <a:rPr lang="en-US" b="1" kern="1200" dirty="0">
                <a:solidFill>
                  <a:srgbClr val="8E56A0"/>
                </a:solidFill>
              </a:rPr>
              <a:t>PCSS-MOUD </a:t>
            </a:r>
            <a:r>
              <a:rPr lang="en-US" kern="1200" dirty="0">
                <a:solidFill>
                  <a:srgbClr val="8E56A0"/>
                </a:solidFill>
              </a:rPr>
              <a:t>is a collaborative effort led by the </a:t>
            </a:r>
            <a:br>
              <a:rPr lang="en-US" kern="1200" dirty="0">
                <a:solidFill>
                  <a:srgbClr val="8E56A0"/>
                </a:solidFill>
              </a:rPr>
            </a:br>
            <a:r>
              <a:rPr lang="en-US" kern="1200" dirty="0">
                <a:solidFill>
                  <a:srgbClr val="8E56A0"/>
                </a:solidFill>
              </a:rPr>
              <a:t>American Academy of Addiction Psychiatry (AAAP) in partnership with:</a:t>
            </a:r>
            <a:endParaRPr lang="en-US" dirty="0">
              <a:solidFill>
                <a:srgbClr val="8E56A0"/>
              </a:solidFill>
            </a:endParaRPr>
          </a:p>
        </p:txBody>
      </p:sp>
      <p:sp>
        <p:nvSpPr>
          <p:cNvPr id="4" name="TextBox 3"/>
          <p:cNvSpPr txBox="1"/>
          <p:nvPr/>
        </p:nvSpPr>
        <p:spPr>
          <a:xfrm>
            <a:off x="7696200" y="6248400"/>
            <a:ext cx="1042333" cy="304800"/>
          </a:xfrm>
          <a:prstGeom prst="rect">
            <a:avLst/>
          </a:prstGeom>
          <a:solidFill>
            <a:schemeClr val="accent1"/>
          </a:solidFill>
        </p:spPr>
        <p:txBody>
          <a:bodyPr wrap="square" rtlCol="0">
            <a:spAutoFit/>
          </a:bodyPr>
          <a:lstStyle/>
          <a:p>
            <a:endParaRPr lang="en-US" dirty="0"/>
          </a:p>
        </p:txBody>
      </p:sp>
      <p:pic>
        <p:nvPicPr>
          <p:cNvPr id="7" name="Picture 6" descr="A blue and white logo&#10;&#10;Description automatically generated">
            <a:extLst>
              <a:ext uri="{FF2B5EF4-FFF2-40B4-BE49-F238E27FC236}">
                <a16:creationId xmlns:a16="http://schemas.microsoft.com/office/drawing/2014/main" id="{92A2365C-6E9F-DDC1-F1A6-AED6FD584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30" y="943"/>
            <a:ext cx="2759796" cy="625118"/>
          </a:xfrm>
          <a:prstGeom prst="rect">
            <a:avLst/>
          </a:prstGeom>
        </p:spPr>
      </p:pic>
      <p:sp>
        <p:nvSpPr>
          <p:cNvPr id="3" name="TextBox 2">
            <a:extLst>
              <a:ext uri="{FF2B5EF4-FFF2-40B4-BE49-F238E27FC236}">
                <a16:creationId xmlns:a16="http://schemas.microsoft.com/office/drawing/2014/main" id="{F71D9581-F69A-667A-5F57-241887501CF3}"/>
              </a:ext>
            </a:extLst>
          </p:cNvPr>
          <p:cNvSpPr txBox="1"/>
          <p:nvPr/>
        </p:nvSpPr>
        <p:spPr>
          <a:xfrm>
            <a:off x="1979809" y="223876"/>
            <a:ext cx="8433733" cy="400110"/>
          </a:xfrm>
          <a:prstGeom prst="rect">
            <a:avLst/>
          </a:prstGeom>
          <a:noFill/>
        </p:spPr>
        <p:txBody>
          <a:bodyPr wrap="square" rtlCol="0">
            <a:spAutoFit/>
          </a:bodyPr>
          <a:lstStyle/>
          <a:p>
            <a:pPr algn="ctr"/>
            <a:r>
              <a:rPr lang="en-US" sz="2000" kern="1200" dirty="0">
                <a:solidFill>
                  <a:srgbClr val="8E56A0"/>
                </a:solidFill>
              </a:rPr>
              <a:t>_________________________________________</a:t>
            </a:r>
            <a:endParaRPr lang="en-US" sz="2000" dirty="0">
              <a:solidFill>
                <a:srgbClr val="8E56A0"/>
              </a:solidFill>
            </a:endParaRPr>
          </a:p>
        </p:txBody>
      </p:sp>
      <p:graphicFrame>
        <p:nvGraphicFramePr>
          <p:cNvPr id="6" name="Table 5">
            <a:extLst>
              <a:ext uri="{FF2B5EF4-FFF2-40B4-BE49-F238E27FC236}">
                <a16:creationId xmlns:a16="http://schemas.microsoft.com/office/drawing/2014/main" id="{B389F3DB-9186-7D01-C111-0B4CB4A81C32}"/>
              </a:ext>
            </a:extLst>
          </p:cNvPr>
          <p:cNvGraphicFramePr>
            <a:graphicFrameLocks noGrp="1"/>
          </p:cNvGraphicFramePr>
          <p:nvPr>
            <p:extLst>
              <p:ext uri="{D42A27DB-BD31-4B8C-83A1-F6EECF244321}">
                <p14:modId xmlns:p14="http://schemas.microsoft.com/office/powerpoint/2010/main" val="4199093125"/>
              </p:ext>
            </p:extLst>
          </p:nvPr>
        </p:nvGraphicFramePr>
        <p:xfrm>
          <a:off x="535456" y="722818"/>
          <a:ext cx="8097127" cy="6056038"/>
        </p:xfrm>
        <a:graphic>
          <a:graphicData uri="http://schemas.openxmlformats.org/drawingml/2006/table">
            <a:tbl>
              <a:tblPr firstRow="1" bandRow="1">
                <a:tableStyleId>{616DA210-FB5B-4158-B5E0-FEB733F419BA}</a:tableStyleId>
              </a:tblPr>
              <a:tblGrid>
                <a:gridCol w="4196077">
                  <a:extLst>
                    <a:ext uri="{9D8B030D-6E8A-4147-A177-3AD203B41FA5}">
                      <a16:colId xmlns:a16="http://schemas.microsoft.com/office/drawing/2014/main" val="20000"/>
                    </a:ext>
                  </a:extLst>
                </a:gridCol>
                <a:gridCol w="3901050">
                  <a:extLst>
                    <a:ext uri="{9D8B030D-6E8A-4147-A177-3AD203B41FA5}">
                      <a16:colId xmlns:a16="http://schemas.microsoft.com/office/drawing/2014/main" val="3029534235"/>
                    </a:ext>
                  </a:extLst>
                </a:gridCol>
              </a:tblGrid>
              <a:tr h="376348">
                <a:tc>
                  <a:txBody>
                    <a:bodyPr/>
                    <a:lstStyle/>
                    <a:p>
                      <a:pPr marL="0" marR="0" lvl="0" indent="0" algn="ctr" defTabSz="63635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Addiction Policy Forum</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63635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College of Medical Toxicology</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10000"/>
                  </a:ext>
                </a:extLst>
              </a:tr>
              <a:tr h="4272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Addiction Technology Transfer Center*</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Dental Association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990001"/>
                  </a:ext>
                </a:extLst>
              </a:tr>
              <a:tr h="376348">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African American Behavioral Health Center of Excellence</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Medical Association*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368776847"/>
                  </a:ext>
                </a:extLst>
              </a:tr>
              <a:tr h="376348">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Academy of Addiction Psychiatry*</a:t>
                      </a:r>
                    </a:p>
                  </a:txBody>
                  <a:tcP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Orthopedic Association</a:t>
                      </a:r>
                    </a:p>
                  </a:txBody>
                  <a:tcP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838613"/>
                  </a:ext>
                </a:extLst>
              </a:tr>
              <a:tr h="5268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Academy of Child and Adolescent Psychiatry</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Osteopathic Academy of Addiction Medicine*</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3553437395"/>
                  </a:ext>
                </a:extLst>
              </a:tr>
              <a:tr h="4272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Academy of Family Physicians</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Pharmacists Association*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012700"/>
                  </a:ext>
                </a:extLst>
              </a:tr>
              <a:tr h="4272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Academy of Neurology</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Psychiatric Association*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3709755353"/>
                  </a:ext>
                </a:extLst>
              </a:tr>
              <a:tr h="376348">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Academy of Pain Medicine</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Psychiatric Nurses Association*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6445255"/>
                  </a:ext>
                </a:extLst>
              </a:tr>
              <a:tr h="376348">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Academy of Pediatrics* </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Society for Pain Management Nursing</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316499104"/>
                  </a:ext>
                </a:extLst>
              </a:tr>
              <a:tr h="44096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Association for the Treatment of Opioid Dependence</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Society of Addiction Medicine*</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68576127"/>
                  </a:ext>
                </a:extLst>
              </a:tr>
              <a:tr h="549370">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Association of Nurse Practitioners</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Association for Multidisciplinary Education and Research in Substance Use and Addiction*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820327533"/>
                  </a:ext>
                </a:extLst>
              </a:tr>
              <a:tr h="305206">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American Chronic Pain Association</a:t>
                      </a: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Coalition of Physician Education</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64181793"/>
                  </a:ext>
                </a:extLst>
              </a:tr>
              <a:tr h="5268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American College of Emergency Physicians*</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12700" cap="flat" cmpd="sng" algn="ctr">
                      <a:solidFill>
                        <a:schemeClr val="tx1"/>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College of Psychiatric and Neurologic Pharmacists</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4112363318"/>
                  </a:ext>
                </a:extLst>
              </a:tr>
              <a:tr h="52688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rgbClr val="000000"/>
                        </a:solidFill>
                        <a:effectLst/>
                        <a:latin typeface="+mn-lt"/>
                        <a:ea typeface="+mn-ea"/>
                        <a:cs typeface="+mn-cs"/>
                      </a:endParaRPr>
                    </a:p>
                  </a:txBody>
                  <a:tcP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Black Faces Black Voices</a:t>
                      </a:r>
                    </a:p>
                  </a:txBody>
                  <a:tcPr>
                    <a:lnL w="3175" cap="flat" cmpd="sng" algn="ctr">
                      <a:no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63468958"/>
                  </a:ext>
                </a:extLst>
              </a:tr>
            </a:tbl>
          </a:graphicData>
        </a:graphic>
      </p:graphicFrame>
    </p:spTree>
    <p:extLst>
      <p:ext uri="{BB962C8B-B14F-4D97-AF65-F5344CB8AC3E}">
        <p14:creationId xmlns:p14="http://schemas.microsoft.com/office/powerpoint/2010/main" val="2877814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2182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562600" y="5943600"/>
            <a:ext cx="2667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67428" y="31211"/>
            <a:ext cx="9143999" cy="523220"/>
          </a:xfrm>
          <a:prstGeom prst="rect">
            <a:avLst/>
          </a:prstGeom>
          <a:noFill/>
        </p:spPr>
        <p:txBody>
          <a:bodyPr wrap="square" rtlCol="0">
            <a:spAutoFit/>
          </a:bodyPr>
          <a:lstStyle/>
          <a:p>
            <a:pPr algn="ctr"/>
            <a:r>
              <a:rPr lang="en-US" b="1" kern="1200" dirty="0">
                <a:solidFill>
                  <a:srgbClr val="8E56A0"/>
                </a:solidFill>
              </a:rPr>
              <a:t>PCSS-MOUD </a:t>
            </a:r>
            <a:r>
              <a:rPr lang="en-US" kern="1200" dirty="0">
                <a:solidFill>
                  <a:srgbClr val="8E56A0"/>
                </a:solidFill>
              </a:rPr>
              <a:t>is a collaborative effort led by the </a:t>
            </a:r>
            <a:br>
              <a:rPr lang="en-US" kern="1200" dirty="0">
                <a:solidFill>
                  <a:srgbClr val="8E56A0"/>
                </a:solidFill>
              </a:rPr>
            </a:br>
            <a:r>
              <a:rPr lang="en-US" kern="1200" dirty="0">
                <a:solidFill>
                  <a:srgbClr val="8E56A0"/>
                </a:solidFill>
              </a:rPr>
              <a:t>American Academy of Addiction Psychiatry (AAAP) in partnership with:</a:t>
            </a:r>
            <a:endParaRPr lang="en-US" dirty="0">
              <a:solidFill>
                <a:srgbClr val="8E56A0"/>
              </a:solidFill>
            </a:endParaRPr>
          </a:p>
        </p:txBody>
      </p:sp>
      <p:sp>
        <p:nvSpPr>
          <p:cNvPr id="4" name="TextBox 3"/>
          <p:cNvSpPr txBox="1"/>
          <p:nvPr/>
        </p:nvSpPr>
        <p:spPr>
          <a:xfrm>
            <a:off x="7696200" y="6248400"/>
            <a:ext cx="1042333" cy="304800"/>
          </a:xfrm>
          <a:prstGeom prst="rect">
            <a:avLst/>
          </a:prstGeom>
          <a:solidFill>
            <a:schemeClr val="accent1"/>
          </a:solidFill>
        </p:spPr>
        <p:txBody>
          <a:bodyPr wrap="square" rtlCol="0">
            <a:spAutoFit/>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952730428"/>
              </p:ext>
            </p:extLst>
          </p:nvPr>
        </p:nvGraphicFramePr>
        <p:xfrm>
          <a:off x="577517" y="673074"/>
          <a:ext cx="8154365" cy="6053762"/>
        </p:xfrm>
        <a:graphic>
          <a:graphicData uri="http://schemas.openxmlformats.org/drawingml/2006/table">
            <a:tbl>
              <a:tblPr firstRow="1" bandRow="1">
                <a:tableStyleId>{616DA210-FB5B-4158-B5E0-FEB733F419BA}</a:tableStyleId>
              </a:tblPr>
              <a:tblGrid>
                <a:gridCol w="4180178">
                  <a:extLst>
                    <a:ext uri="{9D8B030D-6E8A-4147-A177-3AD203B41FA5}">
                      <a16:colId xmlns:a16="http://schemas.microsoft.com/office/drawing/2014/main" val="1172245711"/>
                    </a:ext>
                  </a:extLst>
                </a:gridCol>
                <a:gridCol w="3974187">
                  <a:extLst>
                    <a:ext uri="{9D8B030D-6E8A-4147-A177-3AD203B41FA5}">
                      <a16:colId xmlns:a16="http://schemas.microsoft.com/office/drawing/2014/main" val="20001"/>
                    </a:ext>
                  </a:extLst>
                </a:gridCol>
              </a:tblGrid>
              <a:tr h="354709">
                <a:tc>
                  <a:txBody>
                    <a:bodyPr/>
                    <a:lstStyle/>
                    <a:p>
                      <a:pPr marL="0" marR="0" lvl="0" indent="0" algn="ctr" defTabSz="63635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Columbia University, Department of Psychiatry*</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Partnership for Drug-Free Kids</a:t>
                      </a: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10000"/>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Council on Social Work Education*</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ysClr val="windowText" lastClr="000000"/>
                        </a:solidFill>
                      </a:endParaRP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Physician Assistant Education Association</a:t>
                      </a: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990001"/>
                  </a:ext>
                </a:extLst>
              </a:tr>
              <a:tr h="437391">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Faces and Voices of Recovery</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Project Lazarus</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368776847"/>
                  </a:ext>
                </a:extLst>
              </a:tr>
              <a:tr h="354709">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Medscape</a:t>
                      </a:r>
                      <a:endParaRPr lang="en-US" sz="1200" b="0" dirty="0">
                        <a:solidFill>
                          <a:sysClr val="windowText" lastClr="000000"/>
                        </a:solidFill>
                      </a:endParaRPr>
                    </a:p>
                  </a:txBody>
                  <a:tcP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Public Health Foundation (TRAIN Learning Network)</a:t>
                      </a:r>
                    </a:p>
                  </a:txBody>
                  <a:tcP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838613"/>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NAADAC Association for Addiction Professionals*</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Sickle Cell Adult Provider Network</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3553437395"/>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National Alliance for HIV Education and Workforce Development</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Society for Academic Emergency Medicine*</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rgbClr val="333333"/>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012700"/>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National Association of Community Health Centers</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Society of General Internal Medicine</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3709755353"/>
                  </a:ext>
                </a:extLst>
              </a:tr>
              <a:tr h="354709">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National Association of Drug Court Professionals</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Society of Teachers of Family Medicine</a:t>
                      </a: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6445255"/>
                  </a:ext>
                </a:extLst>
              </a:tr>
              <a:tr h="437391">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National Association of Social Workers*</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The National Judicial College</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316499104"/>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National Council for Mental Wellbeing*</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Veterans Health Administration</a:t>
                      </a: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68576127"/>
                  </a:ext>
                </a:extLst>
              </a:tr>
              <a:tr h="638477">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National Council of State Boards of Nursing</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Voices Project</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chemeClr val="accent6"/>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2820327533"/>
                  </a:ext>
                </a:extLst>
              </a:tr>
              <a:tr h="437391">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National Institute of Drug Abuse Clinical Trials Network</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World Psychiatric Association</a:t>
                      </a:r>
                    </a:p>
                    <a:p>
                      <a:pPr marL="0" marR="0" lvl="0" indent="0" algn="ctr" defTabSz="848467" rtl="0" eaLnBrk="1" fontAlgn="auto" latinLnBrk="0" hangingPunct="1">
                        <a:lnSpc>
                          <a:spcPct val="100000"/>
                        </a:lnSpc>
                        <a:spcBef>
                          <a:spcPts val="0"/>
                        </a:spcBef>
                        <a:spcAft>
                          <a:spcPts val="0"/>
                        </a:spcAft>
                        <a:buClrTx/>
                        <a:buSzTx/>
                        <a:buFontTx/>
                        <a:buNone/>
                        <a:tabLst/>
                        <a:defRPr/>
                      </a:pPr>
                      <a:endParaRPr lang="en-US" sz="1200" b="0" dirty="0">
                        <a:solidFill>
                          <a:srgbClr val="333333"/>
                        </a:solidFill>
                      </a:endParaRP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64181793"/>
                  </a:ext>
                </a:extLst>
              </a:tr>
              <a:tr h="496593">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Northwest Portland Area Indian Health Board</a:t>
                      </a:r>
                    </a:p>
                  </a:txBody>
                  <a:tcPr>
                    <a:lnL w="3175" cap="flat" cmpd="sng" algn="ctr">
                      <a:solidFill>
                        <a:srgbClr val="333333"/>
                      </a:solidFill>
                      <a:prstDash val="solid"/>
                      <a:round/>
                      <a:headEnd type="none" w="med" len="med"/>
                      <a:tailEnd type="none" w="med" len="med"/>
                    </a:lnL>
                    <a:lnR w="3175" cap="flat" cmpd="sng" algn="ctr">
                      <a:solidFill>
                        <a:srgbClr val="333333"/>
                      </a:solidFill>
                      <a:prstDash val="solid"/>
                      <a:round/>
                      <a:headEnd type="none" w="med" len="med"/>
                      <a:tailEnd type="none" w="med" len="med"/>
                    </a:lnR>
                    <a:lnT w="3175" cap="flat" cmpd="sng" algn="ctr">
                      <a:solidFill>
                        <a:srgbClr val="A356A0"/>
                      </a:solidFill>
                      <a:prstDash val="solid"/>
                      <a:round/>
                      <a:headEnd type="none" w="med" len="med"/>
                      <a:tailEnd type="none" w="med" len="med"/>
                    </a:lnT>
                    <a:lnB w="3175" cap="flat" cmpd="sng" algn="ctr">
                      <a:solidFill>
                        <a:srgbClr val="A356A0"/>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marL="0" marR="0" lvl="0" indent="0" algn="ctr" defTabSz="848467"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accent6"/>
                          </a:solidFill>
                          <a:effectLst/>
                          <a:latin typeface="+mn-lt"/>
                          <a:ea typeface="+mn-ea"/>
                          <a:cs typeface="+mn-cs"/>
                        </a:rPr>
                        <a:t>Young People In Recovery</a:t>
                      </a:r>
                    </a:p>
                  </a:txBody>
                  <a:tcPr>
                    <a:lnL w="3175" cap="flat" cmpd="sng" algn="ctr">
                      <a:solidFill>
                        <a:srgbClr val="333333"/>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4112363318"/>
                  </a:ext>
                </a:extLst>
              </a:tr>
            </a:tbl>
          </a:graphicData>
        </a:graphic>
      </p:graphicFrame>
      <p:pic>
        <p:nvPicPr>
          <p:cNvPr id="7" name="Picture 6" descr="A blue and white logo&#10;&#10;Description automatically generated">
            <a:extLst>
              <a:ext uri="{FF2B5EF4-FFF2-40B4-BE49-F238E27FC236}">
                <a16:creationId xmlns:a16="http://schemas.microsoft.com/office/drawing/2014/main" id="{92A2365C-6E9F-DDC1-F1A6-AED6FD584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30" y="943"/>
            <a:ext cx="2759796" cy="625118"/>
          </a:xfrm>
          <a:prstGeom prst="rect">
            <a:avLst/>
          </a:prstGeom>
        </p:spPr>
      </p:pic>
      <p:sp>
        <p:nvSpPr>
          <p:cNvPr id="3" name="TextBox 2">
            <a:extLst>
              <a:ext uri="{FF2B5EF4-FFF2-40B4-BE49-F238E27FC236}">
                <a16:creationId xmlns:a16="http://schemas.microsoft.com/office/drawing/2014/main" id="{F71D9581-F69A-667A-5F57-241887501CF3}"/>
              </a:ext>
            </a:extLst>
          </p:cNvPr>
          <p:cNvSpPr txBox="1"/>
          <p:nvPr/>
        </p:nvSpPr>
        <p:spPr>
          <a:xfrm>
            <a:off x="1979809" y="223876"/>
            <a:ext cx="8433733" cy="400110"/>
          </a:xfrm>
          <a:prstGeom prst="rect">
            <a:avLst/>
          </a:prstGeom>
          <a:noFill/>
        </p:spPr>
        <p:txBody>
          <a:bodyPr wrap="square" rtlCol="0">
            <a:spAutoFit/>
          </a:bodyPr>
          <a:lstStyle/>
          <a:p>
            <a:pPr algn="ctr"/>
            <a:r>
              <a:rPr lang="en-US" sz="2000" kern="1200" dirty="0">
                <a:solidFill>
                  <a:srgbClr val="8E56A0"/>
                </a:solidFill>
              </a:rPr>
              <a:t>_________________________________________</a:t>
            </a:r>
            <a:endParaRPr lang="en-US" sz="2000" dirty="0">
              <a:solidFill>
                <a:srgbClr val="8E56A0"/>
              </a:solidFill>
            </a:endParaRPr>
          </a:p>
        </p:txBody>
      </p:sp>
    </p:spTree>
    <p:extLst>
      <p:ext uri="{BB962C8B-B14F-4D97-AF65-F5344CB8AC3E}">
        <p14:creationId xmlns:p14="http://schemas.microsoft.com/office/powerpoint/2010/main" val="390457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349" y="287877"/>
            <a:ext cx="9169399" cy="4781693"/>
          </a:xfrm>
        </p:spPr>
      </p:pic>
      <p:sp>
        <p:nvSpPr>
          <p:cNvPr id="9" name="TextBox 8"/>
          <p:cNvSpPr txBox="1"/>
          <p:nvPr/>
        </p:nvSpPr>
        <p:spPr>
          <a:xfrm>
            <a:off x="-1676400" y="1447800"/>
            <a:ext cx="9372600" cy="461665"/>
          </a:xfrm>
          <a:prstGeom prst="rect">
            <a:avLst/>
          </a:prstGeom>
          <a:noFill/>
        </p:spPr>
        <p:txBody>
          <a:bodyPr wrap="square" rtlCol="0">
            <a:spAutoFit/>
          </a:bodyPr>
          <a:lstStyle/>
          <a:p>
            <a:pPr algn="ctr"/>
            <a:r>
              <a:rPr lang="en-US" sz="2400" b="1" dirty="0">
                <a:solidFill>
                  <a:schemeClr val="accent1"/>
                </a:solidFill>
                <a:effectLst>
                  <a:outerShdw blurRad="38100" dist="38100" dir="2700000" algn="tl">
                    <a:srgbClr val="000000">
                      <a:alpha val="43137"/>
                    </a:srgbClr>
                  </a:outerShdw>
                </a:effectLst>
              </a:rPr>
              <a:t>Educate. Train. Mentor</a:t>
            </a:r>
          </a:p>
        </p:txBody>
      </p:sp>
      <p:sp>
        <p:nvSpPr>
          <p:cNvPr id="12" name="Rectangle 11"/>
          <p:cNvSpPr/>
          <p:nvPr/>
        </p:nvSpPr>
        <p:spPr>
          <a:xfrm>
            <a:off x="7195570" y="5165660"/>
            <a:ext cx="1719830" cy="307777"/>
          </a:xfrm>
          <a:prstGeom prst="rect">
            <a:avLst/>
          </a:prstGeom>
        </p:spPr>
        <p:txBody>
          <a:bodyPr wrap="none">
            <a:spAutoFit/>
          </a:bodyPr>
          <a:lstStyle/>
          <a:p>
            <a:pPr algn="ctr">
              <a:defRPr/>
            </a:pPr>
            <a:r>
              <a:rPr lang="en-US" kern="1200" dirty="0">
                <a:solidFill>
                  <a:srgbClr val="8064A2">
                    <a:lumMod val="75000"/>
                  </a:srgbClr>
                </a:solidFill>
                <a:hlinkClick r:id="rId3"/>
              </a:rPr>
              <a:t>www.pcssNOW.org</a:t>
            </a:r>
            <a:endParaRPr lang="en-US" kern="1200" dirty="0">
              <a:solidFill>
                <a:srgbClr val="8064A2">
                  <a:lumMod val="75000"/>
                </a:srgbClr>
              </a:solidFill>
            </a:endParaRPr>
          </a:p>
        </p:txBody>
      </p:sp>
      <p:sp>
        <p:nvSpPr>
          <p:cNvPr id="13" name="Rectangle 12"/>
          <p:cNvSpPr/>
          <p:nvPr/>
        </p:nvSpPr>
        <p:spPr>
          <a:xfrm>
            <a:off x="7162800" y="5583320"/>
            <a:ext cx="1491114" cy="307777"/>
          </a:xfrm>
          <a:prstGeom prst="rect">
            <a:avLst/>
          </a:prstGeom>
        </p:spPr>
        <p:txBody>
          <a:bodyPr wrap="none">
            <a:spAutoFit/>
          </a:bodyPr>
          <a:lstStyle/>
          <a:p>
            <a:pPr algn="ctr">
              <a:defRPr/>
            </a:pPr>
            <a:r>
              <a:rPr lang="en-US" altLang="en-US" dirty="0">
                <a:solidFill>
                  <a:srgbClr val="604A7B"/>
                </a:solidFill>
                <a:hlinkClick r:id="rId4"/>
              </a:rPr>
              <a:t>pcss@aaap.org</a:t>
            </a:r>
            <a:endParaRPr lang="en-US" altLang="en-US" dirty="0">
              <a:solidFill>
                <a:srgbClr val="604A7B"/>
              </a:solidFill>
            </a:endParaRPr>
          </a:p>
        </p:txBody>
      </p:sp>
      <p:pic>
        <p:nvPicPr>
          <p:cNvPr id="14" name="Picture 13">
            <a:hlinkClick r:id="rId5"/>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0499" y="5068204"/>
            <a:ext cx="402133" cy="405234"/>
          </a:xfrm>
          <a:prstGeom prst="rect">
            <a:avLst/>
          </a:prstGeom>
        </p:spPr>
      </p:pic>
      <p:sp>
        <p:nvSpPr>
          <p:cNvPr id="15" name="Rectangle 14"/>
          <p:cNvSpPr/>
          <p:nvPr/>
        </p:nvSpPr>
        <p:spPr>
          <a:xfrm>
            <a:off x="762000" y="5165661"/>
            <a:ext cx="1505540" cy="307777"/>
          </a:xfrm>
          <a:prstGeom prst="rect">
            <a:avLst/>
          </a:prstGeom>
        </p:spPr>
        <p:txBody>
          <a:bodyPr wrap="none">
            <a:spAutoFit/>
          </a:bodyPr>
          <a:lstStyle/>
          <a:p>
            <a:pPr algn="ctr">
              <a:spcBef>
                <a:spcPts val="600"/>
              </a:spcBef>
              <a:defRPr/>
            </a:pPr>
            <a:r>
              <a:rPr lang="en-US" kern="1200" dirty="0">
                <a:solidFill>
                  <a:srgbClr val="8064A2">
                    <a:lumMod val="75000"/>
                  </a:srgbClr>
                </a:solidFill>
                <a:hlinkClick r:id="rId7"/>
              </a:rPr>
              <a:t>@</a:t>
            </a:r>
            <a:r>
              <a:rPr lang="en-US" kern="1200" dirty="0" err="1">
                <a:solidFill>
                  <a:srgbClr val="8064A2">
                    <a:lumMod val="75000"/>
                  </a:srgbClr>
                </a:solidFill>
                <a:hlinkClick r:id="rId7"/>
              </a:rPr>
              <a:t>PCSSProjects</a:t>
            </a:r>
            <a:endParaRPr lang="en-US" kern="1200" dirty="0">
              <a:solidFill>
                <a:srgbClr val="8064A2">
                  <a:lumMod val="75000"/>
                </a:srgbClr>
              </a:solidFill>
            </a:endParaRPr>
          </a:p>
        </p:txBody>
      </p:sp>
      <p:pic>
        <p:nvPicPr>
          <p:cNvPr id="16" name="Picture 1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91083" y="5542246"/>
            <a:ext cx="405234" cy="405234"/>
          </a:xfrm>
          <a:prstGeom prst="rect">
            <a:avLst/>
          </a:prstGeom>
        </p:spPr>
      </p:pic>
      <p:sp>
        <p:nvSpPr>
          <p:cNvPr id="17" name="Rectangle 16"/>
          <p:cNvSpPr/>
          <p:nvPr/>
        </p:nvSpPr>
        <p:spPr>
          <a:xfrm>
            <a:off x="774700" y="5614887"/>
            <a:ext cx="2822952" cy="307777"/>
          </a:xfrm>
          <a:prstGeom prst="rect">
            <a:avLst/>
          </a:prstGeom>
        </p:spPr>
        <p:txBody>
          <a:bodyPr wrap="none">
            <a:spAutoFit/>
          </a:bodyPr>
          <a:lstStyle/>
          <a:p>
            <a:pPr algn="ctr">
              <a:spcBef>
                <a:spcPts val="600"/>
              </a:spcBef>
              <a:defRPr/>
            </a:pPr>
            <a:r>
              <a:rPr lang="en-US" kern="1200" dirty="0">
                <a:solidFill>
                  <a:srgbClr val="8064A2">
                    <a:lumMod val="75000"/>
                  </a:srgbClr>
                </a:solidFill>
                <a:hlinkClick r:id="rId9"/>
              </a:rPr>
              <a:t>www.facebook.com/pcssprojects/</a:t>
            </a:r>
            <a:endParaRPr lang="en-US" kern="1200" dirty="0">
              <a:solidFill>
                <a:srgbClr val="8064A2">
                  <a:lumMod val="75000"/>
                </a:srgbClr>
              </a:solidFill>
            </a:endParaRPr>
          </a:p>
        </p:txBody>
      </p:sp>
      <p:sp>
        <p:nvSpPr>
          <p:cNvPr id="18" name="Rectangle 17"/>
          <p:cNvSpPr/>
          <p:nvPr/>
        </p:nvSpPr>
        <p:spPr>
          <a:xfrm>
            <a:off x="-14991" y="4921"/>
            <a:ext cx="9184389" cy="11931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6200" y="6027528"/>
            <a:ext cx="9220200" cy="847635"/>
          </a:xfrm>
          <a:prstGeom prst="rect">
            <a:avLst/>
          </a:prstGeom>
          <a:solidFill>
            <a:srgbClr val="A35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498" y="6096000"/>
            <a:ext cx="8801102" cy="553998"/>
          </a:xfrm>
          <a:prstGeom prst="rect">
            <a:avLst/>
          </a:prstGeom>
        </p:spPr>
        <p:txBody>
          <a:bodyPr wrap="square">
            <a:spAutoFit/>
          </a:bodyPr>
          <a:lstStyle/>
          <a:p>
            <a:pPr>
              <a:defRPr/>
            </a:pPr>
            <a:r>
              <a:rPr lang="en-US" sz="1000" i="1" kern="1200" dirty="0">
                <a:solidFill>
                  <a:schemeClr val="accent1"/>
                </a:solidFill>
              </a:rPr>
              <a:t>Funding for this initiative was made possible (in part) by grant no. 1H79TI086770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pic>
        <p:nvPicPr>
          <p:cNvPr id="4" name="Picture 3" descr="A blue and white logo&#10;&#10;Description automatically generated">
            <a:extLst>
              <a:ext uri="{FF2B5EF4-FFF2-40B4-BE49-F238E27FC236}">
                <a16:creationId xmlns:a16="http://schemas.microsoft.com/office/drawing/2014/main" id="{07A96055-36CA-B226-DB33-B5E56393B7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7424" y="31748"/>
            <a:ext cx="4898146" cy="1109474"/>
          </a:xfrm>
          <a:prstGeom prst="rect">
            <a:avLst/>
          </a:prstGeom>
        </p:spPr>
      </p:pic>
    </p:spTree>
    <p:extLst>
      <p:ext uri="{BB962C8B-B14F-4D97-AF65-F5344CB8AC3E}">
        <p14:creationId xmlns:p14="http://schemas.microsoft.com/office/powerpoint/2010/main" val="83456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Disclosures</a:t>
            </a:r>
          </a:p>
        </p:txBody>
      </p:sp>
      <p:sp>
        <p:nvSpPr>
          <p:cNvPr id="3" name="Content Placeholder 2"/>
          <p:cNvSpPr>
            <a:spLocks noGrp="1"/>
          </p:cNvSpPr>
          <p:nvPr>
            <p:ph idx="1"/>
          </p:nvPr>
        </p:nvSpPr>
        <p:spPr>
          <a:xfrm>
            <a:off x="381000" y="1752600"/>
            <a:ext cx="8305800" cy="4419259"/>
          </a:xfrm>
        </p:spPr>
        <p:txBody>
          <a:bodyPr>
            <a:noAutofit/>
          </a:bodyPr>
          <a:lstStyle/>
          <a:p>
            <a:pPr marL="0" lvl="0" indent="0">
              <a:spcBef>
                <a:spcPts val="0"/>
              </a:spcBef>
              <a:spcAft>
                <a:spcPts val="0"/>
              </a:spcAft>
              <a:buNone/>
            </a:pPr>
            <a:r>
              <a:rPr lang="en-US" sz="2000" b="1" i="1" dirty="0">
                <a:solidFill>
                  <a:srgbClr val="7030A0">
                    <a:lumMod val="75000"/>
                  </a:srgbClr>
                </a:solidFill>
                <a:ea typeface="Times New Roman"/>
                <a:cs typeface="Times New Roman"/>
              </a:rPr>
              <a:t>Nothing to declare</a:t>
            </a:r>
            <a:endParaRPr lang="en-US" i="1" dirty="0">
              <a:ea typeface="Times New Roman"/>
              <a:cs typeface="Times New Roman"/>
            </a:endParaRPr>
          </a:p>
          <a:p>
            <a:pPr marL="0" indent="0">
              <a:spcBef>
                <a:spcPts val="0"/>
              </a:spcBef>
              <a:spcAft>
                <a:spcPts val="0"/>
              </a:spcAft>
              <a:buNone/>
            </a:pPr>
            <a:endParaRPr lang="en-US" dirty="0">
              <a:ea typeface="Times New Roman"/>
              <a:cs typeface="Times New Roman"/>
            </a:endParaRPr>
          </a:p>
          <a:p>
            <a:pPr marL="0" indent="0">
              <a:spcBef>
                <a:spcPts val="0"/>
              </a:spcBef>
              <a:spcAft>
                <a:spcPts val="0"/>
              </a:spcAft>
              <a:buNone/>
            </a:pPr>
            <a:endParaRPr lang="en-US" dirty="0">
              <a:ea typeface="Times New Roman"/>
              <a:cs typeface="Times New Roman"/>
            </a:endParaRPr>
          </a:p>
        </p:txBody>
      </p:sp>
      <p:sp>
        <p:nvSpPr>
          <p:cNvPr id="5" name="Rectangle 4"/>
          <p:cNvSpPr/>
          <p:nvPr/>
        </p:nvSpPr>
        <p:spPr>
          <a:xfrm>
            <a:off x="0" y="5181600"/>
            <a:ext cx="9144000" cy="523220"/>
          </a:xfrm>
          <a:prstGeom prst="rect">
            <a:avLst/>
          </a:prstGeom>
        </p:spPr>
        <p:txBody>
          <a:bodyPr wrap="square">
            <a:spAutoFit/>
          </a:bodyPr>
          <a:lstStyle/>
          <a:p>
            <a:pPr algn="ctr"/>
            <a:r>
              <a:rPr lang="en-US" i="1" dirty="0"/>
              <a:t>The content of this activity may include discussion of off label or investigative drug uses. </a:t>
            </a:r>
            <a:br>
              <a:rPr lang="en-US" i="1" dirty="0"/>
            </a:br>
            <a:r>
              <a:rPr lang="en-US" i="1" dirty="0"/>
              <a:t>The faculty is aware that is their responsibility to disclose this information.</a:t>
            </a:r>
            <a:r>
              <a:rPr lang="en-US" dirty="0"/>
              <a:t> </a:t>
            </a:r>
          </a:p>
        </p:txBody>
      </p:sp>
    </p:spTree>
    <p:extLst>
      <p:ext uri="{BB962C8B-B14F-4D97-AF65-F5344CB8AC3E}">
        <p14:creationId xmlns:p14="http://schemas.microsoft.com/office/powerpoint/2010/main" val="2486351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Educational Objectives</a:t>
            </a:r>
          </a:p>
        </p:txBody>
      </p:sp>
      <p:sp>
        <p:nvSpPr>
          <p:cNvPr id="3" name="Content Placeholder 2"/>
          <p:cNvSpPr>
            <a:spLocks noGrp="1"/>
          </p:cNvSpPr>
          <p:nvPr>
            <p:ph idx="1"/>
          </p:nvPr>
        </p:nvSpPr>
        <p:spPr>
          <a:xfrm>
            <a:off x="434622" y="1999716"/>
            <a:ext cx="8353778" cy="3084348"/>
          </a:xfrm>
          <a:prstGeom prst="rect">
            <a:avLst/>
          </a:prstGeom>
        </p:spPr>
        <p:txBody>
          <a:bodyPr>
            <a:normAutofit/>
          </a:bodyPr>
          <a:lstStyle/>
          <a:p>
            <a:r>
              <a:rPr lang="en-US" b="1" dirty="0">
                <a:latin typeface="+mj-lt"/>
              </a:rPr>
              <a:t>At the conclusion of this activity participants should be able to:</a:t>
            </a:r>
          </a:p>
          <a:p>
            <a:pPr marL="0" marR="0" indent="0">
              <a:lnSpc>
                <a:spcPct val="107000"/>
              </a:lnSpc>
              <a:spcBef>
                <a:spcPts val="0"/>
              </a:spcBef>
              <a:spcAft>
                <a:spcPts val="800"/>
              </a:spcAft>
              <a:buNone/>
            </a:pPr>
            <a:r>
              <a:rPr lang="en-US" sz="1800" kern="0" dirty="0">
                <a:solidFill>
                  <a:srgbClr val="222222"/>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Aptos" panose="020B0004020202020204" pitchFamily="34" charset="0"/>
              <a:cs typeface="Times New Roman" panose="02020603050405020304" pitchFamily="18" charset="0"/>
            </a:endParaRPr>
          </a:p>
          <a:p>
            <a:pPr marL="371475" marR="0">
              <a:lnSpc>
                <a:spcPct val="107000"/>
              </a:lnSpc>
              <a:spcBef>
                <a:spcPts val="0"/>
              </a:spcBef>
              <a:spcAft>
                <a:spcPts val="800"/>
              </a:spcAft>
            </a:pPr>
            <a:r>
              <a:rPr lang="en-US" sz="1800" kern="0" dirty="0">
                <a:solidFill>
                  <a:srgbClr val="000000"/>
                </a:solidFill>
                <a:effectLst/>
                <a:latin typeface="+mj-lt"/>
                <a:ea typeface="Times New Roman" panose="02020603050405020304" pitchFamily="18" charset="0"/>
                <a:cs typeface="Times New Roman" panose="02020603050405020304" pitchFamily="18" charset="0"/>
              </a:rPr>
              <a:t>Describe how art and art-making can be used in critical dialogue to address sexism, racism, and classism to help treat substance use disorders</a:t>
            </a:r>
            <a:endParaRPr lang="en-US" sz="1800" kern="100" dirty="0">
              <a:effectLst/>
              <a:latin typeface="+mj-lt"/>
              <a:ea typeface="Aptos" panose="020B0004020202020204" pitchFamily="34" charset="0"/>
              <a:cs typeface="Times New Roman" panose="02020603050405020304" pitchFamily="18" charset="0"/>
            </a:endParaRPr>
          </a:p>
          <a:p>
            <a:pPr marL="371475" marR="0">
              <a:lnSpc>
                <a:spcPct val="107000"/>
              </a:lnSpc>
              <a:spcBef>
                <a:spcPts val="0"/>
              </a:spcBef>
              <a:spcAft>
                <a:spcPts val="800"/>
              </a:spcAft>
            </a:pPr>
            <a:r>
              <a:rPr lang="en-US" sz="1800" kern="0" dirty="0">
                <a:solidFill>
                  <a:srgbClr val="000000"/>
                </a:solidFill>
                <a:effectLst/>
                <a:latin typeface="+mj-lt"/>
                <a:ea typeface="Times New Roman" panose="02020603050405020304" pitchFamily="18" charset="0"/>
                <a:cs typeface="Times New Roman" panose="02020603050405020304" pitchFamily="18" charset="0"/>
              </a:rPr>
              <a:t>Identify how peer facilitators can incorporate art and critical dialogue in their practice</a:t>
            </a:r>
            <a:endParaRPr lang="en-US" sz="1800" kern="100" dirty="0">
              <a:effectLst/>
              <a:latin typeface="+mj-lt"/>
              <a:ea typeface="Aptos" panose="020B0004020202020204" pitchFamily="34" charset="0"/>
              <a:cs typeface="Times New Roman" panose="02020603050405020304" pitchFamily="18" charset="0"/>
            </a:endParaRPr>
          </a:p>
          <a:p>
            <a:pPr marL="371475" marR="0">
              <a:lnSpc>
                <a:spcPct val="107000"/>
              </a:lnSpc>
              <a:spcBef>
                <a:spcPts val="0"/>
              </a:spcBef>
              <a:spcAft>
                <a:spcPts val="800"/>
              </a:spcAft>
            </a:pPr>
            <a:r>
              <a:rPr lang="en-US" kern="0" dirty="0">
                <a:solidFill>
                  <a:srgbClr val="000000"/>
                </a:solidFill>
                <a:latin typeface="+mj-lt"/>
                <a:ea typeface="Times New Roman" panose="02020603050405020304" pitchFamily="18" charset="0"/>
                <a:cs typeface="Times New Roman" panose="02020603050405020304" pitchFamily="18" charset="0"/>
              </a:rPr>
              <a:t>D</a:t>
            </a:r>
            <a:r>
              <a:rPr lang="en-US" sz="1800" kern="0" dirty="0">
                <a:solidFill>
                  <a:srgbClr val="000000"/>
                </a:solidFill>
                <a:effectLst/>
                <a:latin typeface="+mj-lt"/>
                <a:ea typeface="Times New Roman" panose="02020603050405020304" pitchFamily="18" charset="0"/>
                <a:cs typeface="Times New Roman" panose="02020603050405020304" pitchFamily="18" charset="0"/>
              </a:rPr>
              <a:t>escribe how people with substance use disorders experience art and critical dialogue in treatment</a:t>
            </a:r>
            <a:endParaRPr lang="en-US" sz="1800" kern="100" dirty="0">
              <a:effectLst/>
              <a:latin typeface="+mj-lt"/>
              <a:ea typeface="Aptos" panose="020B0004020202020204" pitchFamily="34" charset="0"/>
              <a:cs typeface="Times New Roman" panose="02020603050405020304" pitchFamily="18" charset="0"/>
            </a:endParaRPr>
          </a:p>
          <a:p>
            <a:pPr marL="635468" lvl="2" indent="0">
              <a:buNone/>
            </a:pPr>
            <a:endParaRPr lang="en-US" dirty="0"/>
          </a:p>
        </p:txBody>
      </p:sp>
    </p:spTree>
    <p:extLst>
      <p:ext uri="{BB962C8B-B14F-4D97-AF65-F5344CB8AC3E}">
        <p14:creationId xmlns:p14="http://schemas.microsoft.com/office/powerpoint/2010/main" val="336981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CB873F-14D1-42B6-A259-8A5CA40923B0}"/>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459333C-28FF-9EAB-2FDF-4ADD8DE01165}"/>
              </a:ext>
            </a:extLst>
          </p:cNvPr>
          <p:cNvSpPr txBox="1"/>
          <p:nvPr/>
        </p:nvSpPr>
        <p:spPr>
          <a:xfrm>
            <a:off x="101600" y="3429000"/>
            <a:ext cx="3124200" cy="1446550"/>
          </a:xfrm>
          <a:prstGeom prst="rect">
            <a:avLst/>
          </a:prstGeom>
          <a:solidFill>
            <a:schemeClr val="accent1"/>
          </a:solidFill>
        </p:spPr>
        <p:txBody>
          <a:bodyPr wrap="square" rtlCol="0">
            <a:spAutoFit/>
          </a:bodyPr>
          <a:lstStyle/>
          <a:p>
            <a:r>
              <a:rPr lang="en-US" sz="4400" b="1" dirty="0"/>
              <a:t>But I’m not an artist…</a:t>
            </a:r>
          </a:p>
        </p:txBody>
      </p:sp>
    </p:spTree>
    <p:extLst>
      <p:ext uri="{BB962C8B-B14F-4D97-AF65-F5344CB8AC3E}">
        <p14:creationId xmlns:p14="http://schemas.microsoft.com/office/powerpoint/2010/main" val="406778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FB7C-BF37-6270-C080-344DE71799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461705-C1D3-6579-DBBF-2F0C02E89BC6}"/>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D40B96F-2F53-E58C-463C-FF378EA11960}"/>
              </a:ext>
            </a:extLst>
          </p:cNvPr>
          <p:cNvSpPr txBox="1"/>
          <p:nvPr/>
        </p:nvSpPr>
        <p:spPr>
          <a:xfrm>
            <a:off x="22578" y="62088"/>
            <a:ext cx="9098843" cy="2523768"/>
          </a:xfrm>
          <a:prstGeom prst="rect">
            <a:avLst/>
          </a:prstGeom>
          <a:solidFill>
            <a:schemeClr val="accent1"/>
          </a:solidFill>
        </p:spPr>
        <p:txBody>
          <a:bodyPr wrap="square" rtlCol="0">
            <a:spAutoFit/>
          </a:bodyPr>
          <a:lstStyle/>
          <a:p>
            <a:r>
              <a:rPr lang="en-US" sz="3600" dirty="0"/>
              <a:t>Art forms: image, music, drama, dance &amp; ?</a:t>
            </a:r>
          </a:p>
          <a:p>
            <a:endParaRPr lang="en-US" sz="3600" dirty="0"/>
          </a:p>
          <a:p>
            <a:r>
              <a:rPr lang="en-US" sz="3600" dirty="0"/>
              <a:t>Subjective experiences of a person-in environment.</a:t>
            </a:r>
          </a:p>
          <a:p>
            <a:endParaRPr lang="en-US" dirty="0"/>
          </a:p>
        </p:txBody>
      </p:sp>
    </p:spTree>
    <p:extLst>
      <p:ext uri="{BB962C8B-B14F-4D97-AF65-F5344CB8AC3E}">
        <p14:creationId xmlns:p14="http://schemas.microsoft.com/office/powerpoint/2010/main" val="190917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A7D4-01DE-0C7B-471C-E60892AC8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053F7-F83D-5A7C-9D5B-9FDA52E8CD31}"/>
              </a:ext>
            </a:extLst>
          </p:cNvPr>
          <p:cNvSpPr>
            <a:spLocks noGrp="1"/>
          </p:cNvSpPr>
          <p:nvPr>
            <p:ph type="title"/>
          </p:nvPr>
        </p:nvSpPr>
        <p:spPr>
          <a:xfrm>
            <a:off x="124178" y="504827"/>
            <a:ext cx="8969022" cy="587374"/>
          </a:xfrm>
        </p:spPr>
        <p:txBody>
          <a:bodyPr>
            <a:normAutofit/>
          </a:bodyPr>
          <a:lstStyle/>
          <a:p>
            <a:r>
              <a:rPr lang="en-US" sz="3200" dirty="0"/>
              <a:t>Art forms…</a:t>
            </a:r>
            <a:endParaRPr lang="en-US" b="1" dirty="0">
              <a:solidFill>
                <a:schemeClr val="accent1"/>
              </a:solidFill>
              <a:latin typeface="+mn-lt"/>
            </a:endParaRPr>
          </a:p>
        </p:txBody>
      </p:sp>
      <p:sp>
        <p:nvSpPr>
          <p:cNvPr id="3" name="Content Placeholder 2">
            <a:extLst>
              <a:ext uri="{FF2B5EF4-FFF2-40B4-BE49-F238E27FC236}">
                <a16:creationId xmlns:a16="http://schemas.microsoft.com/office/drawing/2014/main" id="{8D266763-FBA1-1C66-40D8-77FA5099B477}"/>
              </a:ext>
            </a:extLst>
          </p:cNvPr>
          <p:cNvSpPr>
            <a:spLocks noGrp="1"/>
          </p:cNvSpPr>
          <p:nvPr>
            <p:ph idx="1"/>
          </p:nvPr>
        </p:nvSpPr>
        <p:spPr>
          <a:xfrm>
            <a:off x="583494" y="1712385"/>
            <a:ext cx="7886700" cy="3830460"/>
          </a:xfrm>
        </p:spPr>
        <p:txBody>
          <a:bodyPr>
            <a:normAutofit lnSpcReduction="10000"/>
          </a:bodyPr>
          <a:lstStyle/>
          <a:p>
            <a:r>
              <a:rPr lang="en-US" sz="2400" dirty="0"/>
              <a:t>Image</a:t>
            </a:r>
          </a:p>
          <a:p>
            <a:r>
              <a:rPr lang="en-US" sz="2400" dirty="0"/>
              <a:t>Music</a:t>
            </a:r>
          </a:p>
          <a:p>
            <a:r>
              <a:rPr lang="en-US" sz="2400" dirty="0"/>
              <a:t>Drama</a:t>
            </a:r>
          </a:p>
          <a:p>
            <a:r>
              <a:rPr lang="en-US" sz="2400" dirty="0"/>
              <a:t>Dance</a:t>
            </a:r>
          </a:p>
          <a:p>
            <a:r>
              <a:rPr lang="en-US" sz="2400" dirty="0"/>
              <a:t>Videos</a:t>
            </a:r>
          </a:p>
          <a:p>
            <a:r>
              <a:rPr lang="en-US" sz="2400" dirty="0"/>
              <a:t>Photography</a:t>
            </a:r>
          </a:p>
          <a:p>
            <a:r>
              <a:rPr lang="en-US" sz="2400" dirty="0"/>
              <a:t>Drawing</a:t>
            </a:r>
          </a:p>
          <a:p>
            <a:r>
              <a:rPr lang="en-US" sz="2400" dirty="0"/>
              <a:t>Painting</a:t>
            </a:r>
          </a:p>
          <a:p>
            <a:r>
              <a:rPr lang="en-US" sz="2400" dirty="0"/>
              <a:t>Storytelling</a:t>
            </a:r>
          </a:p>
          <a:p>
            <a:pPr marL="0" indent="0">
              <a:buNone/>
            </a:pPr>
            <a:endParaRPr lang="en-US" dirty="0"/>
          </a:p>
        </p:txBody>
      </p:sp>
    </p:spTree>
    <p:extLst>
      <p:ext uri="{BB962C8B-B14F-4D97-AF65-F5344CB8AC3E}">
        <p14:creationId xmlns:p14="http://schemas.microsoft.com/office/powerpoint/2010/main" val="85483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B75B-8E3D-02BA-E188-212F35C20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A183C-53CC-0668-7E86-9AEC5F2859D4}"/>
              </a:ext>
            </a:extLst>
          </p:cNvPr>
          <p:cNvSpPr>
            <a:spLocks noGrp="1"/>
          </p:cNvSpPr>
          <p:nvPr>
            <p:ph type="title"/>
          </p:nvPr>
        </p:nvSpPr>
        <p:spPr>
          <a:xfrm>
            <a:off x="124178" y="504827"/>
            <a:ext cx="8969022" cy="587374"/>
          </a:xfrm>
        </p:spPr>
        <p:txBody>
          <a:bodyPr>
            <a:normAutofit fontScale="90000"/>
          </a:bodyPr>
          <a:lstStyle/>
          <a:p>
            <a:r>
              <a:rPr lang="en-US" b="1" dirty="0">
                <a:latin typeface="+mn-lt"/>
              </a:rPr>
              <a:t>Why use “art” to treat </a:t>
            </a:r>
            <a:r>
              <a:rPr lang="en-US" sz="3200" b="1" kern="0" dirty="0">
                <a:solidFill>
                  <a:schemeClr val="accent1"/>
                </a:solidFill>
                <a:effectLst/>
                <a:latin typeface="+mj-lt"/>
                <a:ea typeface="Times New Roman" panose="02020603050405020304" pitchFamily="18" charset="0"/>
                <a:cs typeface="Times New Roman" panose="02020603050405020304" pitchFamily="18" charset="0"/>
              </a:rPr>
              <a:t>substance use disorders</a:t>
            </a:r>
            <a:endParaRPr lang="en-US" b="1" dirty="0">
              <a:solidFill>
                <a:schemeClr val="accent1"/>
              </a:solidFill>
              <a:latin typeface="+mn-lt"/>
            </a:endParaRPr>
          </a:p>
        </p:txBody>
      </p:sp>
      <p:sp>
        <p:nvSpPr>
          <p:cNvPr id="3" name="Content Placeholder 2">
            <a:extLst>
              <a:ext uri="{FF2B5EF4-FFF2-40B4-BE49-F238E27FC236}">
                <a16:creationId xmlns:a16="http://schemas.microsoft.com/office/drawing/2014/main" id="{9AD3BFC4-3801-EBBA-2244-D978C245370F}"/>
              </a:ext>
            </a:extLst>
          </p:cNvPr>
          <p:cNvSpPr>
            <a:spLocks noGrp="1"/>
          </p:cNvSpPr>
          <p:nvPr>
            <p:ph idx="1"/>
          </p:nvPr>
        </p:nvSpPr>
        <p:spPr>
          <a:xfrm>
            <a:off x="583494" y="1712384"/>
            <a:ext cx="7886700" cy="4495799"/>
          </a:xfrm>
        </p:spPr>
        <p:txBody>
          <a:bodyPr>
            <a:normAutofit fontScale="77500" lnSpcReduction="20000"/>
          </a:bodyPr>
          <a:lstStyle/>
          <a:p>
            <a:r>
              <a:rPr lang="en-US" sz="2300" dirty="0"/>
              <a:t>Art equalize power differentials between client and practitioner</a:t>
            </a:r>
          </a:p>
          <a:p>
            <a:endParaRPr lang="en-US" sz="2300" dirty="0"/>
          </a:p>
          <a:p>
            <a:r>
              <a:rPr lang="en-US" sz="2300" dirty="0"/>
              <a:t>Creating art-based artifacts as a method allows clients to self-express in ways no other practices can. </a:t>
            </a:r>
          </a:p>
          <a:p>
            <a:endParaRPr lang="en-US" sz="2300" dirty="0"/>
          </a:p>
          <a:p>
            <a:r>
              <a:rPr lang="en-US" sz="2300" dirty="0"/>
              <a:t>Clients’ art-making allows them to define and redefine the type of outcome they seek – sobriety, harm reduction, etc. </a:t>
            </a:r>
          </a:p>
          <a:p>
            <a:endParaRPr lang="en-US" sz="2300" dirty="0"/>
          </a:p>
          <a:p>
            <a:r>
              <a:rPr lang="en-US" sz="2300" dirty="0"/>
              <a:t>Art can bring new meanings and perspectives into day-to-day practices</a:t>
            </a:r>
          </a:p>
          <a:p>
            <a:endParaRPr lang="en-US" sz="2300" dirty="0"/>
          </a:p>
          <a:p>
            <a:r>
              <a:rPr lang="en-US" sz="2300" dirty="0"/>
              <a:t>Difficult life experiences – incarceration, domestic violence, rape, child abuse – can be expressed through art (prevention of secondary trauma)</a:t>
            </a:r>
          </a:p>
          <a:p>
            <a:pPr marL="0" indent="0">
              <a:buNone/>
            </a:pPr>
            <a:endParaRPr lang="en-US" sz="2300" dirty="0"/>
          </a:p>
          <a:p>
            <a:r>
              <a:rPr lang="en-US" sz="2300" dirty="0"/>
              <a:t>Differences in language and culture make interviewing and talk therapies less effective. Drawing, dance/move, singing, etc. to express difficult life experiences</a:t>
            </a:r>
          </a:p>
          <a:p>
            <a:endParaRPr lang="en-US" sz="2300" dirty="0"/>
          </a:p>
          <a:p>
            <a:pPr marL="0" indent="0">
              <a:buNone/>
            </a:pPr>
            <a:endParaRPr lang="en-US" dirty="0"/>
          </a:p>
        </p:txBody>
      </p:sp>
    </p:spTree>
    <p:extLst>
      <p:ext uri="{BB962C8B-B14F-4D97-AF65-F5344CB8AC3E}">
        <p14:creationId xmlns:p14="http://schemas.microsoft.com/office/powerpoint/2010/main" val="93769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5C06-35DD-C1F3-660A-344B72682CDB}"/>
              </a:ext>
            </a:extLst>
          </p:cNvPr>
          <p:cNvSpPr>
            <a:spLocks noGrp="1"/>
          </p:cNvSpPr>
          <p:nvPr>
            <p:ph type="title"/>
          </p:nvPr>
        </p:nvSpPr>
        <p:spPr>
          <a:xfrm>
            <a:off x="266700" y="366889"/>
            <a:ext cx="7886700" cy="745068"/>
          </a:xfrm>
        </p:spPr>
        <p:txBody>
          <a:bodyPr>
            <a:noAutofit/>
          </a:bodyPr>
          <a:lstStyle/>
          <a:p>
            <a:pPr marL="0" marR="0" algn="ctr">
              <a:spcBef>
                <a:spcPts val="0"/>
              </a:spcBef>
              <a:spcAft>
                <a:spcPts val="0"/>
              </a:spcAft>
            </a:pPr>
            <a:r>
              <a:rPr lang="en-US" sz="2800" b="1" dirty="0">
                <a:solidFill>
                  <a:schemeClr val="accent1"/>
                </a:solidFill>
                <a:effectLst/>
                <a:ea typeface="Cambria" panose="02040503050406030204" pitchFamily="18" charset="0"/>
                <a:cs typeface="Times New Roman" panose="02020603050405020304" pitchFamily="18" charset="0"/>
              </a:rPr>
              <a:t>Art in cognitive behavioral interventions </a:t>
            </a:r>
            <a:endParaRPr lang="en-US" sz="2800" dirty="0">
              <a:solidFill>
                <a:schemeClr val="accent1"/>
              </a:solidFill>
              <a:effectLst/>
              <a:ea typeface="Cambria" panose="02040503050406030204"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42F1C18A-A4D1-E82C-A59D-CCF735056A84}"/>
              </a:ext>
            </a:extLst>
          </p:cNvPr>
          <p:cNvSpPr>
            <a:spLocks noGrp="1"/>
          </p:cNvSpPr>
          <p:nvPr>
            <p:ph idx="1"/>
          </p:nvPr>
        </p:nvSpPr>
        <p:spPr>
          <a:xfrm>
            <a:off x="515762" y="1682043"/>
            <a:ext cx="7886700" cy="5051779"/>
          </a:xfrm>
        </p:spPr>
        <p:txBody>
          <a:bodyPr>
            <a:normAutofit fontScale="25000" lnSpcReduction="20000"/>
          </a:bodyPr>
          <a:lstStyle/>
          <a:p>
            <a:pPr marL="0" marR="0" indent="0">
              <a:lnSpc>
                <a:spcPct val="120000"/>
              </a:lnSpc>
              <a:spcBef>
                <a:spcPts val="0"/>
              </a:spcBef>
              <a:buNone/>
            </a:pPr>
            <a:r>
              <a:rPr lang="en-US" sz="6800" b="1" i="1" dirty="0">
                <a:solidFill>
                  <a:srgbClr val="000000"/>
                </a:solidFill>
                <a:effectLst/>
                <a:latin typeface="+mj-lt"/>
                <a:ea typeface="Cambria" panose="02040503050406030204" pitchFamily="18" charset="0"/>
                <a:cs typeface="Times New Roman" panose="02020603050405020304" pitchFamily="18" charset="0"/>
              </a:rPr>
              <a:t>Community Wise </a:t>
            </a:r>
            <a:r>
              <a:rPr lang="en-US" sz="6800" dirty="0">
                <a:solidFill>
                  <a:srgbClr val="000000"/>
                </a:solidFill>
                <a:effectLst/>
                <a:latin typeface="+mj-lt"/>
                <a:ea typeface="Cambria" panose="02040503050406030204" pitchFamily="18" charset="0"/>
                <a:cs typeface="Times New Roman" panose="02020603050405020304" pitchFamily="18" charset="0"/>
              </a:rPr>
              <a:t>(National Institute of Minority Health and Health Disparities (PIs: </a:t>
            </a:r>
            <a:r>
              <a:rPr lang="en-US" sz="6800" dirty="0">
                <a:effectLst/>
                <a:latin typeface="+mj-lt"/>
                <a:ea typeface="Cambria" panose="02040503050406030204" pitchFamily="18" charset="0"/>
                <a:cs typeface="Times New Roman" panose="02020603050405020304" pitchFamily="18" charset="0"/>
              </a:rPr>
              <a:t>Windsor &amp; Benoit</a:t>
            </a:r>
            <a:r>
              <a:rPr lang="en-US" sz="6800" dirty="0">
                <a:solidFill>
                  <a:srgbClr val="000000"/>
                </a:solidFill>
                <a:effectLst/>
                <a:latin typeface="+mj-lt"/>
                <a:ea typeface="Cambria" panose="02040503050406030204" pitchFamily="18" charset="0"/>
                <a:cs typeface="Times New Roman" panose="02020603050405020304" pitchFamily="18" charset="0"/>
              </a:rPr>
              <a:t>; Co-I: Pinto - </a:t>
            </a:r>
            <a:r>
              <a:rPr lang="en-US" sz="6800" dirty="0">
                <a:effectLst/>
                <a:latin typeface="+mj-lt"/>
                <a:ea typeface="Cambria" panose="02040503050406030204" pitchFamily="18" charset="0"/>
                <a:cs typeface="Times New Roman" panose="02020603050405020304" pitchFamily="18" charset="0"/>
              </a:rPr>
              <a:t>U01</a:t>
            </a:r>
            <a:r>
              <a:rPr lang="en-US" sz="6800" spc="-10" dirty="0">
                <a:effectLst/>
                <a:latin typeface="+mj-lt"/>
                <a:ea typeface="Cambria" panose="02040503050406030204" pitchFamily="18" charset="0"/>
                <a:cs typeface="Times New Roman" panose="02020603050405020304" pitchFamily="18" charset="0"/>
              </a:rPr>
              <a:t> </a:t>
            </a:r>
            <a:r>
              <a:rPr lang="en-US" sz="6800" dirty="0">
                <a:effectLst/>
                <a:latin typeface="+mj-lt"/>
                <a:ea typeface="Cambria" panose="02040503050406030204" pitchFamily="18" charset="0"/>
                <a:cs typeface="Times New Roman" panose="02020603050405020304" pitchFamily="18" charset="0"/>
              </a:rPr>
              <a:t>MD010629</a:t>
            </a:r>
            <a:r>
              <a:rPr lang="en-US" sz="6800" dirty="0">
                <a:solidFill>
                  <a:srgbClr val="000000"/>
                </a:solidFill>
                <a:effectLst/>
                <a:latin typeface="+mj-lt"/>
                <a:ea typeface="Cambria" panose="02040503050406030204" pitchFamily="18" charset="0"/>
                <a:cs typeface="Times New Roman" panose="02020603050405020304" pitchFamily="18" charset="0"/>
              </a:rPr>
              <a:t>)</a:t>
            </a:r>
          </a:p>
          <a:p>
            <a:pPr marL="0" indent="0">
              <a:lnSpc>
                <a:spcPct val="120000"/>
              </a:lnSpc>
              <a:spcBef>
                <a:spcPts val="0"/>
              </a:spcBef>
              <a:buNone/>
            </a:pPr>
            <a:endParaRPr lang="en-US" sz="6800" dirty="0">
              <a:solidFill>
                <a:srgbClr val="000000"/>
              </a:solidFill>
              <a:latin typeface="+mj-lt"/>
              <a:ea typeface="Cambria" panose="02040503050406030204" pitchFamily="18" charset="0"/>
              <a:cs typeface="Times New Roman" panose="02020603050405020304" pitchFamily="18" charset="0"/>
            </a:endParaRPr>
          </a:p>
          <a:p>
            <a:pPr>
              <a:lnSpc>
                <a:spcPct val="120000"/>
              </a:lnSpc>
              <a:spcBef>
                <a:spcPts val="0"/>
              </a:spcBef>
            </a:pPr>
            <a:r>
              <a:rPr lang="en-US" sz="6800" dirty="0">
                <a:solidFill>
                  <a:srgbClr val="000000"/>
                </a:solidFill>
                <a:latin typeface="+mj-lt"/>
                <a:ea typeface="Cambria" panose="02040503050406030204" pitchFamily="18" charset="0"/>
                <a:cs typeface="Times New Roman" panose="02020603050405020304" pitchFamily="18" charset="0"/>
              </a:rPr>
              <a:t>T</a:t>
            </a:r>
            <a:r>
              <a:rPr lang="en-US" sz="6800" dirty="0">
                <a:solidFill>
                  <a:srgbClr val="000000"/>
                </a:solidFill>
                <a:effectLst/>
                <a:latin typeface="+mj-lt"/>
                <a:ea typeface="Cambria" panose="02040503050406030204" pitchFamily="18" charset="0"/>
                <a:cs typeface="Times New Roman" panose="02020603050405020304" pitchFamily="18" charset="0"/>
              </a:rPr>
              <a:t>o decrease substance</a:t>
            </a:r>
            <a:r>
              <a:rPr lang="en-US" sz="6800" dirty="0">
                <a:solidFill>
                  <a:srgbClr val="000000"/>
                </a:solidFill>
                <a:latin typeface="+mj-lt"/>
                <a:ea typeface="Cambria" panose="02040503050406030204" pitchFamily="18" charset="0"/>
                <a:cs typeface="Times New Roman" panose="02020603050405020304" pitchFamily="18" charset="0"/>
              </a:rPr>
              <a:t>-</a:t>
            </a:r>
            <a:r>
              <a:rPr lang="en-US" sz="6800" dirty="0">
                <a:solidFill>
                  <a:srgbClr val="000000"/>
                </a:solidFill>
                <a:effectLst/>
                <a:latin typeface="+mj-lt"/>
                <a:ea typeface="Cambria" panose="02040503050406030204" pitchFamily="18" charset="0"/>
                <a:cs typeface="Times New Roman" panose="02020603050405020304" pitchFamily="18" charset="0"/>
              </a:rPr>
              <a:t>use by raising</a:t>
            </a:r>
            <a:r>
              <a:rPr lang="en-US" sz="6800" b="1" dirty="0">
                <a:solidFill>
                  <a:srgbClr val="000000"/>
                </a:solidFill>
                <a:effectLst/>
                <a:latin typeface="+mj-lt"/>
                <a:ea typeface="Cambria" panose="02040503050406030204" pitchFamily="18" charset="0"/>
                <a:cs typeface="Times New Roman" panose="02020603050405020304" pitchFamily="18" charset="0"/>
              </a:rPr>
              <a:t> critical consciousness </a:t>
            </a:r>
            <a:r>
              <a:rPr lang="en-US" sz="6800" dirty="0">
                <a:solidFill>
                  <a:srgbClr val="000000"/>
                </a:solidFill>
                <a:effectLst/>
                <a:latin typeface="+mj-lt"/>
                <a:ea typeface="Cambria" panose="02040503050406030204" pitchFamily="18" charset="0"/>
                <a:cs typeface="Times New Roman" panose="02020603050405020304" pitchFamily="18" charset="0"/>
              </a:rPr>
              <a:t>and addressing internalized oppression </a:t>
            </a:r>
          </a:p>
          <a:p>
            <a:pPr>
              <a:lnSpc>
                <a:spcPct val="120000"/>
              </a:lnSpc>
              <a:spcBef>
                <a:spcPts val="0"/>
              </a:spcBef>
            </a:pPr>
            <a:endParaRPr lang="en-US" sz="6800" dirty="0">
              <a:solidFill>
                <a:srgbClr val="000000"/>
              </a:solidFill>
              <a:effectLst/>
              <a:latin typeface="+mj-lt"/>
              <a:ea typeface="Cambria" panose="02040503050406030204" pitchFamily="18" charset="0"/>
              <a:cs typeface="Times New Roman" panose="02020603050405020304" pitchFamily="18" charset="0"/>
            </a:endParaRPr>
          </a:p>
          <a:p>
            <a:pPr>
              <a:lnSpc>
                <a:spcPct val="120000"/>
              </a:lnSpc>
              <a:spcBef>
                <a:spcPts val="0"/>
              </a:spcBef>
            </a:pPr>
            <a:r>
              <a:rPr lang="en-US" sz="6800" b="1" dirty="0">
                <a:solidFill>
                  <a:srgbClr val="000000"/>
                </a:solidFill>
                <a:effectLst/>
                <a:latin typeface="+mj-lt"/>
                <a:ea typeface="Cambria" panose="02040503050406030204" pitchFamily="18" charset="0"/>
                <a:cs typeface="Times New Roman" panose="02020603050405020304" pitchFamily="18" charset="0"/>
              </a:rPr>
              <a:t>Illustrations</a:t>
            </a:r>
            <a:r>
              <a:rPr lang="en-US" sz="6800" dirty="0">
                <a:solidFill>
                  <a:srgbClr val="000000"/>
                </a:solidFill>
                <a:effectLst/>
                <a:latin typeface="+mj-lt"/>
                <a:ea typeface="Cambria" panose="02040503050406030204" pitchFamily="18" charset="0"/>
                <a:cs typeface="Times New Roman" panose="02020603050405020304" pitchFamily="18" charset="0"/>
              </a:rPr>
              <a:t> created by Christopher </a:t>
            </a:r>
            <a:r>
              <a:rPr lang="en-US" sz="6800" dirty="0" err="1">
                <a:solidFill>
                  <a:srgbClr val="000000"/>
                </a:solidFill>
                <a:effectLst/>
                <a:latin typeface="+mj-lt"/>
                <a:ea typeface="Cambria" panose="02040503050406030204" pitchFamily="18" charset="0"/>
                <a:cs typeface="Times New Roman" panose="02020603050405020304" pitchFamily="18" charset="0"/>
              </a:rPr>
              <a:t>Burkle</a:t>
            </a:r>
            <a:r>
              <a:rPr lang="en-US" sz="6800" dirty="0">
                <a:solidFill>
                  <a:srgbClr val="000000"/>
                </a:solidFill>
                <a:effectLst/>
                <a:latin typeface="+mj-lt"/>
                <a:ea typeface="Cambria" panose="02040503050406030204" pitchFamily="18" charset="0"/>
                <a:cs typeface="Times New Roman" panose="02020603050405020304" pitchFamily="18" charset="0"/>
              </a:rPr>
              <a:t> (in collaboration)</a:t>
            </a:r>
            <a:endParaRPr lang="en-US" sz="6800" dirty="0">
              <a:solidFill>
                <a:srgbClr val="000000"/>
              </a:solidFill>
              <a:effectLst/>
              <a:latin typeface="+mj-lt"/>
              <a:ea typeface="Cambria" panose="02040503050406030204" pitchFamily="18" charset="0"/>
              <a:cs typeface="Arial" panose="020B0604020202020204" pitchFamily="34" charset="0"/>
            </a:endParaRPr>
          </a:p>
          <a:p>
            <a:pPr>
              <a:lnSpc>
                <a:spcPct val="120000"/>
              </a:lnSpc>
              <a:spcBef>
                <a:spcPts val="0"/>
              </a:spcBef>
            </a:pPr>
            <a:endParaRPr lang="en-US" sz="6800" dirty="0">
              <a:solidFill>
                <a:srgbClr val="000000"/>
              </a:solidFill>
              <a:latin typeface="+mj-lt"/>
              <a:ea typeface="Cambria" panose="02040503050406030204" pitchFamily="18" charset="0"/>
              <a:cs typeface="Arial" panose="020B0604020202020204" pitchFamily="34" charset="0"/>
            </a:endParaRPr>
          </a:p>
          <a:p>
            <a:pPr>
              <a:lnSpc>
                <a:spcPct val="120000"/>
              </a:lnSpc>
              <a:spcBef>
                <a:spcPts val="0"/>
              </a:spcBef>
            </a:pPr>
            <a:r>
              <a:rPr lang="en-US" sz="6800" dirty="0">
                <a:solidFill>
                  <a:srgbClr val="000000"/>
                </a:solidFill>
                <a:effectLst/>
                <a:latin typeface="+mj-lt"/>
                <a:ea typeface="Cambria" panose="02040503050406030204" pitchFamily="18" charset="0"/>
                <a:cs typeface="Times New Roman" panose="02020603050405020304" pitchFamily="18" charset="0"/>
              </a:rPr>
              <a:t>Each image depicts different sets of oppressive forces</a:t>
            </a:r>
            <a:endParaRPr lang="en-US" sz="6800" dirty="0">
              <a:solidFill>
                <a:srgbClr val="000000"/>
              </a:solidFill>
              <a:effectLst/>
              <a:latin typeface="+mj-lt"/>
              <a:ea typeface="Cambria" panose="02040503050406030204" pitchFamily="18" charset="0"/>
              <a:cs typeface="Arial" panose="020B0604020202020204" pitchFamily="34" charset="0"/>
            </a:endParaRPr>
          </a:p>
          <a:p>
            <a:pPr>
              <a:lnSpc>
                <a:spcPct val="120000"/>
              </a:lnSpc>
              <a:spcBef>
                <a:spcPts val="0"/>
              </a:spcBef>
            </a:pPr>
            <a:endParaRPr lang="en-US" sz="6800" dirty="0">
              <a:solidFill>
                <a:srgbClr val="000000"/>
              </a:solidFill>
              <a:effectLst/>
              <a:latin typeface="+mj-lt"/>
              <a:ea typeface="Cambria" panose="02040503050406030204" pitchFamily="18" charset="0"/>
              <a:cs typeface="Arial" panose="020B0604020202020204" pitchFamily="34" charset="0"/>
            </a:endParaRPr>
          </a:p>
          <a:p>
            <a:pPr>
              <a:lnSpc>
                <a:spcPct val="120000"/>
              </a:lnSpc>
              <a:spcBef>
                <a:spcPts val="0"/>
              </a:spcBef>
            </a:pPr>
            <a:r>
              <a:rPr lang="en-US" sz="6800" dirty="0">
                <a:solidFill>
                  <a:srgbClr val="000000"/>
                </a:solidFill>
                <a:effectLst/>
                <a:latin typeface="+mj-lt"/>
                <a:ea typeface="Cambria" panose="02040503050406030204" pitchFamily="18" charset="0"/>
                <a:cs typeface="Times New Roman" panose="02020603050405020304" pitchFamily="18" charset="0"/>
              </a:rPr>
              <a:t>Through </a:t>
            </a:r>
            <a:r>
              <a:rPr lang="en-US" sz="6800" b="1" dirty="0">
                <a:solidFill>
                  <a:srgbClr val="000000"/>
                </a:solidFill>
                <a:effectLst/>
                <a:latin typeface="+mj-lt"/>
                <a:ea typeface="Cambria" panose="02040503050406030204" pitchFamily="18" charset="0"/>
                <a:cs typeface="Times New Roman" panose="02020603050405020304" pitchFamily="18" charset="0"/>
              </a:rPr>
              <a:t>critical dialogues</a:t>
            </a:r>
            <a:r>
              <a:rPr lang="en-US" sz="6800" dirty="0">
                <a:solidFill>
                  <a:srgbClr val="000000"/>
                </a:solidFill>
                <a:effectLst/>
                <a:latin typeface="+mj-lt"/>
                <a:ea typeface="Cambria" panose="02040503050406030204" pitchFamily="18" charset="0"/>
                <a:cs typeface="Times New Roman" panose="02020603050405020304" pitchFamily="18" charset="0"/>
              </a:rPr>
              <a:t>, participants challenge oppression as depicted in the illustrations </a:t>
            </a:r>
          </a:p>
          <a:p>
            <a:pPr>
              <a:lnSpc>
                <a:spcPct val="120000"/>
              </a:lnSpc>
              <a:spcBef>
                <a:spcPts val="0"/>
              </a:spcBef>
            </a:pPr>
            <a:endParaRPr lang="en-US" sz="6800" dirty="0">
              <a:solidFill>
                <a:srgbClr val="000000"/>
              </a:solidFill>
              <a:effectLst/>
              <a:latin typeface="+mj-lt"/>
              <a:ea typeface="Cambria" panose="02040503050406030204" pitchFamily="18" charset="0"/>
              <a:cs typeface="Times New Roman" panose="02020603050405020304" pitchFamily="18" charset="0"/>
            </a:endParaRPr>
          </a:p>
          <a:p>
            <a:pPr>
              <a:lnSpc>
                <a:spcPct val="120000"/>
              </a:lnSpc>
              <a:spcBef>
                <a:spcPts val="0"/>
              </a:spcBef>
            </a:pPr>
            <a:r>
              <a:rPr lang="en-US" sz="6800" b="1" dirty="0">
                <a:solidFill>
                  <a:srgbClr val="000000"/>
                </a:solidFill>
                <a:latin typeface="+mj-lt"/>
                <a:ea typeface="Cambria" panose="02040503050406030204" pitchFamily="18" charset="0"/>
                <a:cs typeface="Times New Roman" panose="02020603050405020304" pitchFamily="18" charset="0"/>
              </a:rPr>
              <a:t>Critical questions </a:t>
            </a:r>
            <a:r>
              <a:rPr lang="en-US" sz="6800" dirty="0">
                <a:solidFill>
                  <a:srgbClr val="000000"/>
                </a:solidFill>
                <a:latin typeface="+mj-lt"/>
                <a:ea typeface="Cambria" panose="02040503050406030204" pitchFamily="18" charset="0"/>
                <a:cs typeface="Times New Roman" panose="02020603050405020304" pitchFamily="18" charset="0"/>
              </a:rPr>
              <a:t>used to foster </a:t>
            </a:r>
            <a:r>
              <a:rPr lang="en-US" sz="6800" b="1" dirty="0">
                <a:solidFill>
                  <a:srgbClr val="000000"/>
                </a:solidFill>
                <a:latin typeface="+mj-lt"/>
                <a:ea typeface="Cambria" panose="02040503050406030204" pitchFamily="18" charset="0"/>
                <a:cs typeface="Times New Roman" panose="02020603050405020304" pitchFamily="18" charset="0"/>
              </a:rPr>
              <a:t>r</a:t>
            </a:r>
            <a:r>
              <a:rPr lang="en-US" sz="6800" dirty="0">
                <a:solidFill>
                  <a:srgbClr val="000000"/>
                </a:solidFill>
                <a:effectLst/>
                <a:latin typeface="+mj-lt"/>
                <a:ea typeface="Cambria" panose="02040503050406030204" pitchFamily="18" charset="0"/>
                <a:cs typeface="Times New Roman" panose="02020603050405020304" pitchFamily="18" charset="0"/>
              </a:rPr>
              <a:t>eflection on assumptions and beliefs indicative of internalized oppression</a:t>
            </a:r>
          </a:p>
          <a:p>
            <a:pPr>
              <a:lnSpc>
                <a:spcPct val="120000"/>
              </a:lnSpc>
              <a:spcBef>
                <a:spcPts val="0"/>
              </a:spcBef>
            </a:pPr>
            <a:endParaRPr lang="en-US" sz="6800" dirty="0">
              <a:solidFill>
                <a:srgbClr val="000000"/>
              </a:solidFill>
              <a:latin typeface="+mj-lt"/>
              <a:ea typeface="Cambria" panose="02040503050406030204" pitchFamily="18" charset="0"/>
              <a:cs typeface="Times New Roman" panose="02020603050405020304" pitchFamily="18" charset="0"/>
            </a:endParaRPr>
          </a:p>
          <a:p>
            <a:pPr>
              <a:lnSpc>
                <a:spcPct val="120000"/>
              </a:lnSpc>
              <a:spcBef>
                <a:spcPts val="0"/>
              </a:spcBef>
            </a:pPr>
            <a:r>
              <a:rPr lang="en-US" sz="6800" b="1" dirty="0">
                <a:solidFill>
                  <a:srgbClr val="000000"/>
                </a:solidFill>
                <a:latin typeface="+mj-lt"/>
                <a:ea typeface="Cambria" panose="02040503050406030204" pitchFamily="18" charset="0"/>
                <a:cs typeface="Times New Roman" panose="02020603050405020304" pitchFamily="18" charset="0"/>
              </a:rPr>
              <a:t>C</a:t>
            </a:r>
            <a:r>
              <a:rPr lang="en-US" sz="6800" b="1" dirty="0">
                <a:solidFill>
                  <a:srgbClr val="000000"/>
                </a:solidFill>
                <a:effectLst/>
                <a:latin typeface="+mj-lt"/>
                <a:ea typeface="Cambria" panose="02040503050406030204" pitchFamily="18" charset="0"/>
                <a:cs typeface="Times New Roman" panose="02020603050405020304" pitchFamily="18" charset="0"/>
              </a:rPr>
              <a:t>ritical consciousness = Reflection + Action </a:t>
            </a:r>
            <a:r>
              <a:rPr lang="en-US" sz="6400" dirty="0">
                <a:solidFill>
                  <a:srgbClr val="000000"/>
                </a:solidFill>
                <a:effectLst/>
                <a:latin typeface="+mj-lt"/>
                <a:ea typeface="Cambria" panose="02040503050406030204" pitchFamily="18" charset="0"/>
                <a:cs typeface="Times New Roman" panose="02020603050405020304" pitchFamily="18" charset="0"/>
              </a:rPr>
              <a:t>(More about action at the end)</a:t>
            </a:r>
          </a:p>
          <a:p>
            <a:pPr marL="0" indent="0">
              <a:lnSpc>
                <a:spcPct val="120000"/>
              </a:lnSpc>
              <a:spcBef>
                <a:spcPts val="0"/>
              </a:spcBef>
              <a:buNone/>
            </a:pPr>
            <a:endParaRPr lang="en-US" sz="8000" dirty="0">
              <a:solidFill>
                <a:srgbClr val="000000"/>
              </a:solidFill>
              <a:effectLst/>
              <a:ea typeface="Cambria" panose="02040503050406030204" pitchFamily="18" charset="0"/>
              <a:cs typeface="Times New Roman" panose="02020603050405020304" pitchFamily="18" charset="0"/>
            </a:endParaRPr>
          </a:p>
          <a:p>
            <a:pPr marL="0" indent="0">
              <a:lnSpc>
                <a:spcPct val="120000"/>
              </a:lnSpc>
              <a:spcBef>
                <a:spcPts val="0"/>
              </a:spcBef>
              <a:buNone/>
            </a:pPr>
            <a:endParaRPr lang="en-US" sz="8000" dirty="0">
              <a:solidFill>
                <a:srgbClr val="000000"/>
              </a:solidFill>
              <a:ea typeface="Cambria" panose="02040503050406030204" pitchFamily="18" charset="0"/>
              <a:cs typeface="Times New Roman" panose="02020603050405020304" pitchFamily="18" charset="0"/>
            </a:endParaRPr>
          </a:p>
          <a:p>
            <a:pPr marL="0" indent="0">
              <a:lnSpc>
                <a:spcPct val="120000"/>
              </a:lnSpc>
              <a:spcBef>
                <a:spcPts val="0"/>
              </a:spcBef>
              <a:buNone/>
            </a:pPr>
            <a:endParaRPr lang="en-US" sz="8000" dirty="0">
              <a:solidFill>
                <a:srgbClr val="000000"/>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50521361"/>
      </p:ext>
    </p:extLst>
  </p:cSld>
  <p:clrMapOvr>
    <a:masterClrMapping/>
  </p:clrMapOvr>
</p:sld>
</file>

<file path=ppt/theme/theme1.xml><?xml version="1.0" encoding="utf-8"?>
<a:theme xmlns:a="http://schemas.openxmlformats.org/drawingml/2006/main" name="Custom Design">
  <a:themeElements>
    <a:clrScheme name="Custom 7">
      <a:dk1>
        <a:srgbClr val="7030A0"/>
      </a:dk1>
      <a:lt1>
        <a:srgbClr val="7030A0"/>
      </a:lt1>
      <a:dk2>
        <a:srgbClr val="7030A0"/>
      </a:dk2>
      <a:lt2>
        <a:srgbClr val="7030A0"/>
      </a:lt2>
      <a:accent1>
        <a:srgbClr val="FFFFFF"/>
      </a:accent1>
      <a:accent2>
        <a:srgbClr val="FFFFFF"/>
      </a:accent2>
      <a:accent3>
        <a:srgbClr val="FFFFFF"/>
      </a:accent3>
      <a:accent4>
        <a:srgbClr val="FFFFFF"/>
      </a:accent4>
      <a:accent5>
        <a:srgbClr val="FFFFFF"/>
      </a:accent5>
      <a:accent6>
        <a:srgbClr val="FFFFFF"/>
      </a:accent6>
      <a:hlink>
        <a:srgbClr val="0000FF"/>
      </a:hlink>
      <a:folHlink>
        <a:srgbClr val="0000B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CSS ppt 31822" id="{DD505865-A412-4BA8-A1BB-8A3A3F90A9F8}" vid="{123EEB2A-FF0F-4408-B974-BF882511FD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16EB981C7F92408D6784BE74124E6A" ma:contentTypeVersion="15" ma:contentTypeDescription="Create a new document." ma:contentTypeScope="" ma:versionID="a2c41ef564e3175d87ad2a2a1808edee">
  <xsd:schema xmlns:xsd="http://www.w3.org/2001/XMLSchema" xmlns:xs="http://www.w3.org/2001/XMLSchema" xmlns:p="http://schemas.microsoft.com/office/2006/metadata/properties" xmlns:ns2="a43e1998-67f8-49ab-842d-ad718f09679d" xmlns:ns3="59789238-dd1b-4007-aee2-c97a73670121" targetNamespace="http://schemas.microsoft.com/office/2006/metadata/properties" ma:root="true" ma:fieldsID="37af774ce60000f1c0f7b9d07ab1a2c0" ns2:_="" ns3:_="">
    <xsd:import namespace="a43e1998-67f8-49ab-842d-ad718f09679d"/>
    <xsd:import namespace="59789238-dd1b-4007-aee2-c97a736701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e1998-67f8-49ab-842d-ad718f096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03c859-3f07-48fe-a125-9d0bdee285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89238-dd1b-4007-aee2-c97a736701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7e21509-2005-491a-8f69-b192ee25e415}" ma:internalName="TaxCatchAll" ma:showField="CatchAllData" ma:web="59789238-dd1b-4007-aee2-c97a7367012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E48CC2-E426-423E-B085-A4E1E342A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3e1998-67f8-49ab-842d-ad718f09679d"/>
    <ds:schemaRef ds:uri="59789238-dd1b-4007-aee2-c97a73670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DE8AE9-2499-409F-892D-E34E167064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PCSS ppt 31822</Template>
  <TotalTime>830</TotalTime>
  <Words>1730</Words>
  <Application>Microsoft Macintosh PowerPoint</Application>
  <PresentationFormat>On-screen Show (4:3)</PresentationFormat>
  <Paragraphs>206</Paragraphs>
  <Slides>24</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Cambria</vt:lpstr>
      <vt:lpstr>Times New Roman</vt:lpstr>
      <vt:lpstr>Wingdings</vt:lpstr>
      <vt:lpstr>Custom Design</vt:lpstr>
      <vt:lpstr>Bitmap Image</vt:lpstr>
      <vt:lpstr>PowerPoint Presentation</vt:lpstr>
      <vt:lpstr>Housekeeping</vt:lpstr>
      <vt:lpstr>Disclosures</vt:lpstr>
      <vt:lpstr>Educational Objectives</vt:lpstr>
      <vt:lpstr>PowerPoint Presentation</vt:lpstr>
      <vt:lpstr>PowerPoint Presentation</vt:lpstr>
      <vt:lpstr>Art forms…</vt:lpstr>
      <vt:lpstr>Why use “art” to treat substance use disorders</vt:lpstr>
      <vt:lpstr>Art in cognitive behavioral interventions </vt:lpstr>
      <vt:lpstr>Solar System: To explore the different types of resources and socioeconomic threats to critical consciousness. </vt:lpstr>
      <vt:lpstr>Funhouse Mirrors: To learn about internalized oppression and how one’s own behaviors may contribute to their own oppression. </vt:lpstr>
      <vt:lpstr>Walls: To increase participants’ awareness about the different mechanisms of oppression in contemporary society. </vt:lpstr>
      <vt:lpstr>Historical Trauma: To increase awareness about how history impacts people’s behavior today. </vt:lpstr>
      <vt:lpstr>Families &amp; Relationships: To increase participants’ awareness about mainstream family ideals and the challenges people face trying to live up to such standards. </vt:lpstr>
      <vt:lpstr>Boy and Girls, and…: To develop awareness about sexism, homophobia, and transphobia</vt:lpstr>
      <vt:lpstr>Recap: More reasons for using “art”</vt:lpstr>
      <vt:lpstr>Art for social action </vt:lpstr>
      <vt:lpstr>Intervention Delivery</vt:lpstr>
      <vt:lpstr>References</vt:lpstr>
      <vt:lpstr>PCSS-MOUD Mentoring Program</vt:lpstr>
      <vt:lpstr>PCSS-MOUD Discussion Forum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Jennifer Lundstrom</dc:creator>
  <cp:lastModifiedBy>Andrew Gillis</cp:lastModifiedBy>
  <cp:revision>20</cp:revision>
  <dcterms:created xsi:type="dcterms:W3CDTF">2022-03-18T14:44:08Z</dcterms:created>
  <dcterms:modified xsi:type="dcterms:W3CDTF">2024-03-12T14:20:15Z</dcterms:modified>
</cp:coreProperties>
</file>